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429" r:id="rId3"/>
    <p:sldId id="430" r:id="rId4"/>
    <p:sldId id="435" r:id="rId5"/>
    <p:sldId id="466" r:id="rId6"/>
    <p:sldId id="437" r:id="rId7"/>
    <p:sldId id="467" r:id="rId8"/>
    <p:sldId id="465" r:id="rId9"/>
    <p:sldId id="469" r:id="rId10"/>
    <p:sldId id="468" r:id="rId11"/>
    <p:sldId id="475" r:id="rId12"/>
    <p:sldId id="470" r:id="rId13"/>
    <p:sldId id="472" r:id="rId14"/>
    <p:sldId id="473" r:id="rId15"/>
    <p:sldId id="474" r:id="rId16"/>
    <p:sldId id="477" r:id="rId17"/>
    <p:sldId id="482" r:id="rId18"/>
    <p:sldId id="478" r:id="rId19"/>
    <p:sldId id="481" r:id="rId20"/>
    <p:sldId id="480" r:id="rId21"/>
    <p:sldId id="436" r:id="rId22"/>
    <p:sldId id="483" r:id="rId23"/>
    <p:sldId id="431" r:id="rId24"/>
    <p:sldId id="451" r:id="rId25"/>
    <p:sldId id="485" r:id="rId26"/>
    <p:sldId id="453" r:id="rId27"/>
    <p:sldId id="456" r:id="rId28"/>
    <p:sldId id="487" r:id="rId29"/>
    <p:sldId id="486" r:id="rId30"/>
    <p:sldId id="454" r:id="rId31"/>
    <p:sldId id="488" r:id="rId32"/>
    <p:sldId id="490" r:id="rId33"/>
    <p:sldId id="455" r:id="rId34"/>
    <p:sldId id="491" r:id="rId35"/>
    <p:sldId id="432" r:id="rId36"/>
    <p:sldId id="459" r:id="rId37"/>
    <p:sldId id="460" r:id="rId38"/>
    <p:sldId id="461" r:id="rId39"/>
    <p:sldId id="520" r:id="rId40"/>
    <p:sldId id="521" r:id="rId41"/>
    <p:sldId id="522" r:id="rId42"/>
    <p:sldId id="493" r:id="rId43"/>
    <p:sldId id="494" r:id="rId44"/>
    <p:sldId id="495" r:id="rId45"/>
    <p:sldId id="496" r:id="rId46"/>
    <p:sldId id="497" r:id="rId47"/>
    <p:sldId id="498" r:id="rId48"/>
    <p:sldId id="499" r:id="rId49"/>
    <p:sldId id="500" r:id="rId50"/>
    <p:sldId id="462" r:id="rId51"/>
    <p:sldId id="492" r:id="rId52"/>
    <p:sldId id="463" r:id="rId53"/>
    <p:sldId id="433" r:id="rId54"/>
    <p:sldId id="441" r:id="rId55"/>
    <p:sldId id="445" r:id="rId56"/>
    <p:sldId id="501" r:id="rId57"/>
    <p:sldId id="503" r:id="rId58"/>
    <p:sldId id="504" r:id="rId59"/>
    <p:sldId id="505" r:id="rId60"/>
    <p:sldId id="502" r:id="rId61"/>
    <p:sldId id="506" r:id="rId62"/>
    <p:sldId id="507" r:id="rId63"/>
    <p:sldId id="442" r:id="rId64"/>
    <p:sldId id="508" r:id="rId65"/>
    <p:sldId id="509" r:id="rId66"/>
    <p:sldId id="446" r:id="rId67"/>
    <p:sldId id="510" r:id="rId68"/>
    <p:sldId id="511" r:id="rId69"/>
    <p:sldId id="512" r:id="rId70"/>
    <p:sldId id="513" r:id="rId71"/>
    <p:sldId id="443" r:id="rId72"/>
    <p:sldId id="447" r:id="rId73"/>
    <p:sldId id="514" r:id="rId74"/>
    <p:sldId id="515" r:id="rId75"/>
    <p:sldId id="444" r:id="rId76"/>
    <p:sldId id="516" r:id="rId77"/>
    <p:sldId id="448" r:id="rId78"/>
    <p:sldId id="517" r:id="rId79"/>
    <p:sldId id="434" r:id="rId80"/>
    <p:sldId id="439" r:id="rId81"/>
    <p:sldId id="449" r:id="rId82"/>
    <p:sldId id="518" r:id="rId83"/>
    <p:sldId id="519" r:id="rId84"/>
    <p:sldId id="440" r:id="rId85"/>
    <p:sldId id="427" r:id="rId8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napToObjects="1">
      <p:cViewPr varScale="1">
        <p:scale>
          <a:sx n="112" d="100"/>
          <a:sy n="112"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42686-0AAF-C849-BA52-7A3FD39D5840}" type="datetimeFigureOut">
              <a:rPr kumimoji="1" lang="zh-TW" altLang="en-US" smtClean="0"/>
              <a:t>2022/8/3</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7DEBE-A673-B540-988A-720072032541}" type="slidenum">
              <a:rPr kumimoji="1" lang="zh-TW" altLang="en-US" smtClean="0"/>
              <a:t>‹#›</a:t>
            </a:fld>
            <a:endParaRPr kumimoji="1" lang="zh-TW" altLang="en-US"/>
          </a:p>
        </p:txBody>
      </p:sp>
    </p:spTree>
    <p:extLst>
      <p:ext uri="{BB962C8B-B14F-4D97-AF65-F5344CB8AC3E}">
        <p14:creationId xmlns:p14="http://schemas.microsoft.com/office/powerpoint/2010/main" val="2438741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9FBC783-1FD5-6C44-8CB5-771F913C45E9}"/>
              </a:ext>
            </a:extLst>
          </p:cNvPr>
          <p:cNvSpPr/>
          <p:nvPr userDrawn="1"/>
        </p:nvSpPr>
        <p:spPr>
          <a:xfrm>
            <a:off x="842539" y="598864"/>
            <a:ext cx="10642376" cy="5565686"/>
          </a:xfrm>
          <a:custGeom>
            <a:avLst/>
            <a:gdLst>
              <a:gd name="connsiteX0" fmla="*/ 0 w 10515600"/>
              <a:gd name="connsiteY0" fmla="*/ 0 h 5249732"/>
              <a:gd name="connsiteX1" fmla="*/ 10515600 w 10515600"/>
              <a:gd name="connsiteY1" fmla="*/ 0 h 5249732"/>
              <a:gd name="connsiteX2" fmla="*/ 10515600 w 10515600"/>
              <a:gd name="connsiteY2" fmla="*/ 5249732 h 5249732"/>
              <a:gd name="connsiteX3" fmla="*/ 0 w 10515600"/>
              <a:gd name="connsiteY3" fmla="*/ 5249732 h 5249732"/>
              <a:gd name="connsiteX4" fmla="*/ 0 w 10515600"/>
              <a:gd name="connsiteY4" fmla="*/ 0 h 5249732"/>
              <a:gd name="connsiteX0" fmla="*/ 473336 w 10515600"/>
              <a:gd name="connsiteY0" fmla="*/ 462579 h 5249732"/>
              <a:gd name="connsiteX1" fmla="*/ 10515600 w 10515600"/>
              <a:gd name="connsiteY1" fmla="*/ 0 h 5249732"/>
              <a:gd name="connsiteX2" fmla="*/ 10515600 w 10515600"/>
              <a:gd name="connsiteY2" fmla="*/ 5249732 h 5249732"/>
              <a:gd name="connsiteX3" fmla="*/ 0 w 10515600"/>
              <a:gd name="connsiteY3" fmla="*/ 5249732 h 5249732"/>
              <a:gd name="connsiteX4" fmla="*/ 473336 w 10515600"/>
              <a:gd name="connsiteY4" fmla="*/ 462579 h 5249732"/>
              <a:gd name="connsiteX0" fmla="*/ 322729 w 10515600"/>
              <a:gd name="connsiteY0" fmla="*/ 215153 h 5249732"/>
              <a:gd name="connsiteX1" fmla="*/ 10515600 w 10515600"/>
              <a:gd name="connsiteY1" fmla="*/ 0 h 5249732"/>
              <a:gd name="connsiteX2" fmla="*/ 10515600 w 10515600"/>
              <a:gd name="connsiteY2" fmla="*/ 5249732 h 5249732"/>
              <a:gd name="connsiteX3" fmla="*/ 0 w 10515600"/>
              <a:gd name="connsiteY3" fmla="*/ 5249732 h 5249732"/>
              <a:gd name="connsiteX4" fmla="*/ 322729 w 10515600"/>
              <a:gd name="connsiteY4" fmla="*/ 215153 h 5249732"/>
              <a:gd name="connsiteX0" fmla="*/ 322729 w 10515600"/>
              <a:gd name="connsiteY0" fmla="*/ 388332 h 5422911"/>
              <a:gd name="connsiteX1" fmla="*/ 10515600 w 10515600"/>
              <a:gd name="connsiteY1" fmla="*/ 173179 h 5422911"/>
              <a:gd name="connsiteX2" fmla="*/ 10515600 w 10515600"/>
              <a:gd name="connsiteY2" fmla="*/ 5422911 h 5422911"/>
              <a:gd name="connsiteX3" fmla="*/ 0 w 10515600"/>
              <a:gd name="connsiteY3" fmla="*/ 5422911 h 5422911"/>
              <a:gd name="connsiteX4" fmla="*/ 322729 w 10515600"/>
              <a:gd name="connsiteY4" fmla="*/ 388332 h 5422911"/>
              <a:gd name="connsiteX0" fmla="*/ 373671 w 10566542"/>
              <a:gd name="connsiteY0" fmla="*/ 388332 h 5422911"/>
              <a:gd name="connsiteX1" fmla="*/ 10566542 w 10566542"/>
              <a:gd name="connsiteY1" fmla="*/ 173179 h 5422911"/>
              <a:gd name="connsiteX2" fmla="*/ 10566542 w 10566542"/>
              <a:gd name="connsiteY2" fmla="*/ 5422911 h 5422911"/>
              <a:gd name="connsiteX3" fmla="*/ 50942 w 10566542"/>
              <a:gd name="connsiteY3" fmla="*/ 5422911 h 5422911"/>
              <a:gd name="connsiteX4" fmla="*/ 373671 w 10566542"/>
              <a:gd name="connsiteY4" fmla="*/ 388332 h 5422911"/>
              <a:gd name="connsiteX0" fmla="*/ 1014309 w 11207180"/>
              <a:gd name="connsiteY0" fmla="*/ 388332 h 5422911"/>
              <a:gd name="connsiteX1" fmla="*/ 11207180 w 11207180"/>
              <a:gd name="connsiteY1" fmla="*/ 173179 h 5422911"/>
              <a:gd name="connsiteX2" fmla="*/ 11207180 w 11207180"/>
              <a:gd name="connsiteY2" fmla="*/ 5422911 h 5422911"/>
              <a:gd name="connsiteX3" fmla="*/ 691580 w 11207180"/>
              <a:gd name="connsiteY3" fmla="*/ 5422911 h 5422911"/>
              <a:gd name="connsiteX4" fmla="*/ 1144298 w 11207180"/>
              <a:gd name="connsiteY4" fmla="*/ 2467248 h 5422911"/>
              <a:gd name="connsiteX5" fmla="*/ 1014309 w 11207180"/>
              <a:gd name="connsiteY5" fmla="*/ 388332 h 5422911"/>
              <a:gd name="connsiteX0" fmla="*/ 917490 w 11207180"/>
              <a:gd name="connsiteY0" fmla="*/ 361365 h 5482005"/>
              <a:gd name="connsiteX1" fmla="*/ 11207180 w 11207180"/>
              <a:gd name="connsiteY1" fmla="*/ 232273 h 5482005"/>
              <a:gd name="connsiteX2" fmla="*/ 11207180 w 11207180"/>
              <a:gd name="connsiteY2" fmla="*/ 5482005 h 5482005"/>
              <a:gd name="connsiteX3" fmla="*/ 691580 w 11207180"/>
              <a:gd name="connsiteY3" fmla="*/ 5482005 h 5482005"/>
              <a:gd name="connsiteX4" fmla="*/ 1144298 w 11207180"/>
              <a:gd name="connsiteY4" fmla="*/ 2526342 h 5482005"/>
              <a:gd name="connsiteX5" fmla="*/ 917490 w 11207180"/>
              <a:gd name="connsiteY5" fmla="*/ 361365 h 5482005"/>
              <a:gd name="connsiteX0" fmla="*/ 917490 w 11207180"/>
              <a:gd name="connsiteY0" fmla="*/ 361365 h 5482005"/>
              <a:gd name="connsiteX1" fmla="*/ 11207180 w 11207180"/>
              <a:gd name="connsiteY1" fmla="*/ 232273 h 5482005"/>
              <a:gd name="connsiteX2" fmla="*/ 11207180 w 11207180"/>
              <a:gd name="connsiteY2" fmla="*/ 5482005 h 5482005"/>
              <a:gd name="connsiteX3" fmla="*/ 691580 w 11207180"/>
              <a:gd name="connsiteY3" fmla="*/ 5482005 h 5482005"/>
              <a:gd name="connsiteX4" fmla="*/ 1144298 w 11207180"/>
              <a:gd name="connsiteY4" fmla="*/ 2526342 h 5482005"/>
              <a:gd name="connsiteX5" fmla="*/ 917490 w 11207180"/>
              <a:gd name="connsiteY5" fmla="*/ 361365 h 5482005"/>
              <a:gd name="connsiteX0" fmla="*/ 917490 w 11207180"/>
              <a:gd name="connsiteY0" fmla="*/ 366128 h 5486768"/>
              <a:gd name="connsiteX1" fmla="*/ 11207180 w 11207180"/>
              <a:gd name="connsiteY1" fmla="*/ 237036 h 5486768"/>
              <a:gd name="connsiteX2" fmla="*/ 11207180 w 11207180"/>
              <a:gd name="connsiteY2" fmla="*/ 5486768 h 5486768"/>
              <a:gd name="connsiteX3" fmla="*/ 691580 w 11207180"/>
              <a:gd name="connsiteY3" fmla="*/ 5486768 h 5486768"/>
              <a:gd name="connsiteX4" fmla="*/ 1144298 w 11207180"/>
              <a:gd name="connsiteY4" fmla="*/ 2531105 h 5486768"/>
              <a:gd name="connsiteX5" fmla="*/ 917490 w 11207180"/>
              <a:gd name="connsiteY5" fmla="*/ 366128 h 5486768"/>
              <a:gd name="connsiteX0" fmla="*/ 917490 w 11207180"/>
              <a:gd name="connsiteY0" fmla="*/ 375657 h 5496297"/>
              <a:gd name="connsiteX1" fmla="*/ 11207180 w 11207180"/>
              <a:gd name="connsiteY1" fmla="*/ 246565 h 5496297"/>
              <a:gd name="connsiteX2" fmla="*/ 11207180 w 11207180"/>
              <a:gd name="connsiteY2" fmla="*/ 5496297 h 5496297"/>
              <a:gd name="connsiteX3" fmla="*/ 691580 w 11207180"/>
              <a:gd name="connsiteY3" fmla="*/ 5496297 h 5496297"/>
              <a:gd name="connsiteX4" fmla="*/ 1144298 w 11207180"/>
              <a:gd name="connsiteY4" fmla="*/ 2540634 h 5496297"/>
              <a:gd name="connsiteX5" fmla="*/ 917490 w 11207180"/>
              <a:gd name="connsiteY5" fmla="*/ 375657 h 5496297"/>
              <a:gd name="connsiteX0" fmla="*/ 1088024 w 11377714"/>
              <a:gd name="connsiteY0" fmla="*/ 375657 h 5496297"/>
              <a:gd name="connsiteX1" fmla="*/ 11377714 w 11377714"/>
              <a:gd name="connsiteY1" fmla="*/ 246565 h 5496297"/>
              <a:gd name="connsiteX2" fmla="*/ 11377714 w 11377714"/>
              <a:gd name="connsiteY2" fmla="*/ 5496297 h 5496297"/>
              <a:gd name="connsiteX3" fmla="*/ 862114 w 11377714"/>
              <a:gd name="connsiteY3" fmla="*/ 5496297 h 5496297"/>
              <a:gd name="connsiteX4" fmla="*/ 809222 w 11377714"/>
              <a:gd name="connsiteY4" fmla="*/ 4509285 h 5496297"/>
              <a:gd name="connsiteX5" fmla="*/ 1314832 w 11377714"/>
              <a:gd name="connsiteY5" fmla="*/ 2540634 h 5496297"/>
              <a:gd name="connsiteX6" fmla="*/ 1088024 w 11377714"/>
              <a:gd name="connsiteY6" fmla="*/ 375657 h 5496297"/>
              <a:gd name="connsiteX0" fmla="*/ 1088024 w 11377714"/>
              <a:gd name="connsiteY0" fmla="*/ 375657 h 5496297"/>
              <a:gd name="connsiteX1" fmla="*/ 11377714 w 11377714"/>
              <a:gd name="connsiteY1" fmla="*/ 246565 h 5496297"/>
              <a:gd name="connsiteX2" fmla="*/ 11377714 w 11377714"/>
              <a:gd name="connsiteY2" fmla="*/ 5496297 h 5496297"/>
              <a:gd name="connsiteX3" fmla="*/ 862114 w 11377714"/>
              <a:gd name="connsiteY3" fmla="*/ 5496297 h 5496297"/>
              <a:gd name="connsiteX4" fmla="*/ 809222 w 11377714"/>
              <a:gd name="connsiteY4" fmla="*/ 4509285 h 5496297"/>
              <a:gd name="connsiteX5" fmla="*/ 1314832 w 11377714"/>
              <a:gd name="connsiteY5" fmla="*/ 2540634 h 5496297"/>
              <a:gd name="connsiteX6" fmla="*/ 1088024 w 11377714"/>
              <a:gd name="connsiteY6" fmla="*/ 375657 h 5496297"/>
              <a:gd name="connsiteX0" fmla="*/ 990730 w 11280420"/>
              <a:gd name="connsiteY0" fmla="*/ 375657 h 5496297"/>
              <a:gd name="connsiteX1" fmla="*/ 11280420 w 11280420"/>
              <a:gd name="connsiteY1" fmla="*/ 246565 h 5496297"/>
              <a:gd name="connsiteX2" fmla="*/ 11280420 w 11280420"/>
              <a:gd name="connsiteY2" fmla="*/ 5496297 h 5496297"/>
              <a:gd name="connsiteX3" fmla="*/ 764820 w 11280420"/>
              <a:gd name="connsiteY3" fmla="*/ 5496297 h 5496297"/>
              <a:gd name="connsiteX4" fmla="*/ 711928 w 11280420"/>
              <a:gd name="connsiteY4" fmla="*/ 4509285 h 5496297"/>
              <a:gd name="connsiteX5" fmla="*/ 1217538 w 11280420"/>
              <a:gd name="connsiteY5" fmla="*/ 2540634 h 5496297"/>
              <a:gd name="connsiteX6" fmla="*/ 990730 w 11280420"/>
              <a:gd name="connsiteY6" fmla="*/ 375657 h 5496297"/>
              <a:gd name="connsiteX0" fmla="*/ 553687 w 10843377"/>
              <a:gd name="connsiteY0" fmla="*/ 375657 h 5679177"/>
              <a:gd name="connsiteX1" fmla="*/ 10843377 w 10843377"/>
              <a:gd name="connsiteY1" fmla="*/ 246565 h 5679177"/>
              <a:gd name="connsiteX2" fmla="*/ 10843377 w 10843377"/>
              <a:gd name="connsiteY2" fmla="*/ 5496297 h 5679177"/>
              <a:gd name="connsiteX3" fmla="*/ 930205 w 10843377"/>
              <a:gd name="connsiteY3" fmla="*/ 5679177 h 5679177"/>
              <a:gd name="connsiteX4" fmla="*/ 274885 w 10843377"/>
              <a:gd name="connsiteY4" fmla="*/ 4509285 h 5679177"/>
              <a:gd name="connsiteX5" fmla="*/ 780495 w 10843377"/>
              <a:gd name="connsiteY5" fmla="*/ 2540634 h 5679177"/>
              <a:gd name="connsiteX6" fmla="*/ 553687 w 10843377"/>
              <a:gd name="connsiteY6" fmla="*/ 375657 h 5679177"/>
              <a:gd name="connsiteX0" fmla="*/ 357173 w 10646863"/>
              <a:gd name="connsiteY0" fmla="*/ 375657 h 5679177"/>
              <a:gd name="connsiteX1" fmla="*/ 10646863 w 10646863"/>
              <a:gd name="connsiteY1" fmla="*/ 246565 h 5679177"/>
              <a:gd name="connsiteX2" fmla="*/ 10646863 w 10646863"/>
              <a:gd name="connsiteY2" fmla="*/ 5496297 h 5679177"/>
              <a:gd name="connsiteX3" fmla="*/ 733691 w 10646863"/>
              <a:gd name="connsiteY3" fmla="*/ 5679177 h 5679177"/>
              <a:gd name="connsiteX4" fmla="*/ 78371 w 10646863"/>
              <a:gd name="connsiteY4" fmla="*/ 4509285 h 5679177"/>
              <a:gd name="connsiteX5" fmla="*/ 583981 w 10646863"/>
              <a:gd name="connsiteY5" fmla="*/ 2540634 h 5679177"/>
              <a:gd name="connsiteX6" fmla="*/ 357173 w 10646863"/>
              <a:gd name="connsiteY6" fmla="*/ 375657 h 5679177"/>
              <a:gd name="connsiteX0" fmla="*/ 357173 w 10646863"/>
              <a:gd name="connsiteY0" fmla="*/ 375657 h 5899795"/>
              <a:gd name="connsiteX1" fmla="*/ 10646863 w 10646863"/>
              <a:gd name="connsiteY1" fmla="*/ 246565 h 5899795"/>
              <a:gd name="connsiteX2" fmla="*/ 10646863 w 10646863"/>
              <a:gd name="connsiteY2" fmla="*/ 5496297 h 5899795"/>
              <a:gd name="connsiteX3" fmla="*/ 733691 w 10646863"/>
              <a:gd name="connsiteY3" fmla="*/ 5679177 h 5899795"/>
              <a:gd name="connsiteX4" fmla="*/ 78371 w 10646863"/>
              <a:gd name="connsiteY4" fmla="*/ 4509285 h 5899795"/>
              <a:gd name="connsiteX5" fmla="*/ 583981 w 10646863"/>
              <a:gd name="connsiteY5" fmla="*/ 2540634 h 5899795"/>
              <a:gd name="connsiteX6" fmla="*/ 357173 w 10646863"/>
              <a:gd name="connsiteY6" fmla="*/ 375657 h 5899795"/>
              <a:gd name="connsiteX0" fmla="*/ 357173 w 10646863"/>
              <a:gd name="connsiteY0" fmla="*/ 375657 h 5834144"/>
              <a:gd name="connsiteX1" fmla="*/ 10646863 w 10646863"/>
              <a:gd name="connsiteY1" fmla="*/ 246565 h 5834144"/>
              <a:gd name="connsiteX2" fmla="*/ 10646863 w 10646863"/>
              <a:gd name="connsiteY2" fmla="*/ 5496297 h 5834144"/>
              <a:gd name="connsiteX3" fmla="*/ 733691 w 10646863"/>
              <a:gd name="connsiteY3" fmla="*/ 5679177 h 5834144"/>
              <a:gd name="connsiteX4" fmla="*/ 78371 w 10646863"/>
              <a:gd name="connsiteY4" fmla="*/ 4509285 h 5834144"/>
              <a:gd name="connsiteX5" fmla="*/ 583981 w 10646863"/>
              <a:gd name="connsiteY5" fmla="*/ 2540634 h 5834144"/>
              <a:gd name="connsiteX6" fmla="*/ 357173 w 10646863"/>
              <a:gd name="connsiteY6" fmla="*/ 375657 h 5834144"/>
              <a:gd name="connsiteX0" fmla="*/ 597576 w 10887266"/>
              <a:gd name="connsiteY0" fmla="*/ 375657 h 5834144"/>
              <a:gd name="connsiteX1" fmla="*/ 10887266 w 10887266"/>
              <a:gd name="connsiteY1" fmla="*/ 246565 h 5834144"/>
              <a:gd name="connsiteX2" fmla="*/ 10887266 w 10887266"/>
              <a:gd name="connsiteY2" fmla="*/ 5496297 h 5834144"/>
              <a:gd name="connsiteX3" fmla="*/ 974094 w 10887266"/>
              <a:gd name="connsiteY3" fmla="*/ 5679177 h 5834144"/>
              <a:gd name="connsiteX4" fmla="*/ 60590 w 10887266"/>
              <a:gd name="connsiteY4" fmla="*/ 4272617 h 5834144"/>
              <a:gd name="connsiteX5" fmla="*/ 824384 w 10887266"/>
              <a:gd name="connsiteY5" fmla="*/ 2540634 h 5834144"/>
              <a:gd name="connsiteX6" fmla="*/ 597576 w 10887266"/>
              <a:gd name="connsiteY6" fmla="*/ 375657 h 5834144"/>
              <a:gd name="connsiteX0" fmla="*/ 597576 w 10887266"/>
              <a:gd name="connsiteY0" fmla="*/ 375657 h 5834144"/>
              <a:gd name="connsiteX1" fmla="*/ 10887266 w 10887266"/>
              <a:gd name="connsiteY1" fmla="*/ 246565 h 5834144"/>
              <a:gd name="connsiteX2" fmla="*/ 10887266 w 10887266"/>
              <a:gd name="connsiteY2" fmla="*/ 5496297 h 5834144"/>
              <a:gd name="connsiteX3" fmla="*/ 974094 w 10887266"/>
              <a:gd name="connsiteY3" fmla="*/ 5679177 h 5834144"/>
              <a:gd name="connsiteX4" fmla="*/ 60590 w 10887266"/>
              <a:gd name="connsiteY4" fmla="*/ 4272617 h 5834144"/>
              <a:gd name="connsiteX5" fmla="*/ 824384 w 10887266"/>
              <a:gd name="connsiteY5" fmla="*/ 2540634 h 5834144"/>
              <a:gd name="connsiteX6" fmla="*/ 597576 w 10887266"/>
              <a:gd name="connsiteY6" fmla="*/ 375657 h 5834144"/>
              <a:gd name="connsiteX0" fmla="*/ 536986 w 10826676"/>
              <a:gd name="connsiteY0" fmla="*/ 375657 h 5834144"/>
              <a:gd name="connsiteX1" fmla="*/ 10826676 w 10826676"/>
              <a:gd name="connsiteY1" fmla="*/ 246565 h 5834144"/>
              <a:gd name="connsiteX2" fmla="*/ 10826676 w 10826676"/>
              <a:gd name="connsiteY2" fmla="*/ 5496297 h 5834144"/>
              <a:gd name="connsiteX3" fmla="*/ 913504 w 10826676"/>
              <a:gd name="connsiteY3" fmla="*/ 5679177 h 5834144"/>
              <a:gd name="connsiteX4" fmla="*/ 0 w 10826676"/>
              <a:gd name="connsiteY4" fmla="*/ 4272617 h 5834144"/>
              <a:gd name="connsiteX5" fmla="*/ 763794 w 10826676"/>
              <a:gd name="connsiteY5" fmla="*/ 2540634 h 5834144"/>
              <a:gd name="connsiteX6" fmla="*/ 536986 w 10826676"/>
              <a:gd name="connsiteY6" fmla="*/ 375657 h 5834144"/>
              <a:gd name="connsiteX0" fmla="*/ 571176 w 10860866"/>
              <a:gd name="connsiteY0" fmla="*/ 375657 h 5834144"/>
              <a:gd name="connsiteX1" fmla="*/ 10860866 w 10860866"/>
              <a:gd name="connsiteY1" fmla="*/ 246565 h 5834144"/>
              <a:gd name="connsiteX2" fmla="*/ 10860866 w 10860866"/>
              <a:gd name="connsiteY2" fmla="*/ 5496297 h 5834144"/>
              <a:gd name="connsiteX3" fmla="*/ 947694 w 10860866"/>
              <a:gd name="connsiteY3" fmla="*/ 5679177 h 5834144"/>
              <a:gd name="connsiteX4" fmla="*/ 34190 w 10860866"/>
              <a:gd name="connsiteY4" fmla="*/ 4272617 h 5834144"/>
              <a:gd name="connsiteX5" fmla="*/ 797984 w 10860866"/>
              <a:gd name="connsiteY5" fmla="*/ 2540634 h 5834144"/>
              <a:gd name="connsiteX6" fmla="*/ 571176 w 10860866"/>
              <a:gd name="connsiteY6" fmla="*/ 375657 h 5834144"/>
              <a:gd name="connsiteX0" fmla="*/ 557692 w 10847382"/>
              <a:gd name="connsiteY0" fmla="*/ 375657 h 5757408"/>
              <a:gd name="connsiteX1" fmla="*/ 10847382 w 10847382"/>
              <a:gd name="connsiteY1" fmla="*/ 246565 h 5757408"/>
              <a:gd name="connsiteX2" fmla="*/ 10847382 w 10847382"/>
              <a:gd name="connsiteY2" fmla="*/ 5496297 h 5757408"/>
              <a:gd name="connsiteX3" fmla="*/ 1031029 w 10847382"/>
              <a:gd name="connsiteY3" fmla="*/ 5582359 h 5757408"/>
              <a:gd name="connsiteX4" fmla="*/ 20706 w 10847382"/>
              <a:gd name="connsiteY4" fmla="*/ 4272617 h 5757408"/>
              <a:gd name="connsiteX5" fmla="*/ 784500 w 10847382"/>
              <a:gd name="connsiteY5" fmla="*/ 2540634 h 5757408"/>
              <a:gd name="connsiteX6" fmla="*/ 557692 w 10847382"/>
              <a:gd name="connsiteY6" fmla="*/ 375657 h 5757408"/>
              <a:gd name="connsiteX0" fmla="*/ 536986 w 10826676"/>
              <a:gd name="connsiteY0" fmla="*/ 375657 h 5757408"/>
              <a:gd name="connsiteX1" fmla="*/ 10826676 w 10826676"/>
              <a:gd name="connsiteY1" fmla="*/ 246565 h 5757408"/>
              <a:gd name="connsiteX2" fmla="*/ 10826676 w 10826676"/>
              <a:gd name="connsiteY2" fmla="*/ 5496297 h 5757408"/>
              <a:gd name="connsiteX3" fmla="*/ 1010323 w 10826676"/>
              <a:gd name="connsiteY3" fmla="*/ 5582359 h 5757408"/>
              <a:gd name="connsiteX4" fmla="*/ 0 w 10826676"/>
              <a:gd name="connsiteY4" fmla="*/ 4272617 h 5757408"/>
              <a:gd name="connsiteX5" fmla="*/ 763794 w 10826676"/>
              <a:gd name="connsiteY5" fmla="*/ 2540634 h 5757408"/>
              <a:gd name="connsiteX6" fmla="*/ 536986 w 10826676"/>
              <a:gd name="connsiteY6" fmla="*/ 375657 h 5757408"/>
              <a:gd name="connsiteX0" fmla="*/ 536986 w 10826676"/>
              <a:gd name="connsiteY0" fmla="*/ 375657 h 5757408"/>
              <a:gd name="connsiteX1" fmla="*/ 10826676 w 10826676"/>
              <a:gd name="connsiteY1" fmla="*/ 246565 h 5757408"/>
              <a:gd name="connsiteX2" fmla="*/ 10826676 w 10826676"/>
              <a:gd name="connsiteY2" fmla="*/ 5496297 h 5757408"/>
              <a:gd name="connsiteX3" fmla="*/ 1010323 w 10826676"/>
              <a:gd name="connsiteY3" fmla="*/ 5582359 h 5757408"/>
              <a:gd name="connsiteX4" fmla="*/ 0 w 10826676"/>
              <a:gd name="connsiteY4" fmla="*/ 4272617 h 5757408"/>
              <a:gd name="connsiteX5" fmla="*/ 763794 w 10826676"/>
              <a:gd name="connsiteY5" fmla="*/ 2540634 h 5757408"/>
              <a:gd name="connsiteX6" fmla="*/ 536986 w 10826676"/>
              <a:gd name="connsiteY6" fmla="*/ 375657 h 5757408"/>
              <a:gd name="connsiteX0" fmla="*/ 536986 w 10826676"/>
              <a:gd name="connsiteY0" fmla="*/ 375657 h 5757408"/>
              <a:gd name="connsiteX1" fmla="*/ 10826676 w 10826676"/>
              <a:gd name="connsiteY1" fmla="*/ 246565 h 5757408"/>
              <a:gd name="connsiteX2" fmla="*/ 10826676 w 10826676"/>
              <a:gd name="connsiteY2" fmla="*/ 5496297 h 5757408"/>
              <a:gd name="connsiteX3" fmla="*/ 1010323 w 10826676"/>
              <a:gd name="connsiteY3" fmla="*/ 5582359 h 5757408"/>
              <a:gd name="connsiteX4" fmla="*/ 0 w 10826676"/>
              <a:gd name="connsiteY4" fmla="*/ 4272617 h 5757408"/>
              <a:gd name="connsiteX5" fmla="*/ 763794 w 10826676"/>
              <a:gd name="connsiteY5" fmla="*/ 2540634 h 5757408"/>
              <a:gd name="connsiteX6" fmla="*/ 536986 w 10826676"/>
              <a:gd name="connsiteY6" fmla="*/ 375657 h 5757408"/>
              <a:gd name="connsiteX0" fmla="*/ 536986 w 10826676"/>
              <a:gd name="connsiteY0" fmla="*/ 494016 h 5875767"/>
              <a:gd name="connsiteX1" fmla="*/ 2990627 w 10826676"/>
              <a:gd name="connsiteY1" fmla="*/ 572011 h 5875767"/>
              <a:gd name="connsiteX2" fmla="*/ 10826676 w 10826676"/>
              <a:gd name="connsiteY2" fmla="*/ 364924 h 5875767"/>
              <a:gd name="connsiteX3" fmla="*/ 10826676 w 10826676"/>
              <a:gd name="connsiteY3" fmla="*/ 5614656 h 5875767"/>
              <a:gd name="connsiteX4" fmla="*/ 1010323 w 10826676"/>
              <a:gd name="connsiteY4" fmla="*/ 5700718 h 5875767"/>
              <a:gd name="connsiteX5" fmla="*/ 0 w 10826676"/>
              <a:gd name="connsiteY5" fmla="*/ 4390976 h 5875767"/>
              <a:gd name="connsiteX6" fmla="*/ 763794 w 10826676"/>
              <a:gd name="connsiteY6" fmla="*/ 2658993 h 5875767"/>
              <a:gd name="connsiteX7" fmla="*/ 536986 w 10826676"/>
              <a:gd name="connsiteY7" fmla="*/ 494016 h 5875767"/>
              <a:gd name="connsiteX0" fmla="*/ 536986 w 10826676"/>
              <a:gd name="connsiteY0" fmla="*/ 494016 h 5875767"/>
              <a:gd name="connsiteX1" fmla="*/ 2990627 w 10826676"/>
              <a:gd name="connsiteY1" fmla="*/ 572011 h 5875767"/>
              <a:gd name="connsiteX2" fmla="*/ 10826676 w 10826676"/>
              <a:gd name="connsiteY2" fmla="*/ 364924 h 5875767"/>
              <a:gd name="connsiteX3" fmla="*/ 10826676 w 10826676"/>
              <a:gd name="connsiteY3" fmla="*/ 5614656 h 5875767"/>
              <a:gd name="connsiteX4" fmla="*/ 1010323 w 10826676"/>
              <a:gd name="connsiteY4" fmla="*/ 5700718 h 5875767"/>
              <a:gd name="connsiteX5" fmla="*/ 0 w 10826676"/>
              <a:gd name="connsiteY5" fmla="*/ 4390976 h 5875767"/>
              <a:gd name="connsiteX6" fmla="*/ 763794 w 10826676"/>
              <a:gd name="connsiteY6" fmla="*/ 2658993 h 5875767"/>
              <a:gd name="connsiteX7" fmla="*/ 536986 w 10826676"/>
              <a:gd name="connsiteY7" fmla="*/ 494016 h 5875767"/>
              <a:gd name="connsiteX0" fmla="*/ 536986 w 10826676"/>
              <a:gd name="connsiteY0" fmla="*/ 396173 h 5777924"/>
              <a:gd name="connsiteX1" fmla="*/ 2990627 w 10826676"/>
              <a:gd name="connsiteY1" fmla="*/ 474168 h 5777924"/>
              <a:gd name="connsiteX2" fmla="*/ 10826676 w 10826676"/>
              <a:gd name="connsiteY2" fmla="*/ 267081 h 5777924"/>
              <a:gd name="connsiteX3" fmla="*/ 10826676 w 10826676"/>
              <a:gd name="connsiteY3" fmla="*/ 5516813 h 5777924"/>
              <a:gd name="connsiteX4" fmla="*/ 1010323 w 10826676"/>
              <a:gd name="connsiteY4" fmla="*/ 5602875 h 5777924"/>
              <a:gd name="connsiteX5" fmla="*/ 0 w 10826676"/>
              <a:gd name="connsiteY5" fmla="*/ 4293133 h 5777924"/>
              <a:gd name="connsiteX6" fmla="*/ 763794 w 10826676"/>
              <a:gd name="connsiteY6" fmla="*/ 2561150 h 5777924"/>
              <a:gd name="connsiteX7" fmla="*/ 536986 w 10826676"/>
              <a:gd name="connsiteY7" fmla="*/ 396173 h 5777924"/>
              <a:gd name="connsiteX0" fmla="*/ 536986 w 10826676"/>
              <a:gd name="connsiteY0" fmla="*/ 367676 h 5749427"/>
              <a:gd name="connsiteX1" fmla="*/ 2990627 w 10826676"/>
              <a:gd name="connsiteY1" fmla="*/ 445671 h 5749427"/>
              <a:gd name="connsiteX2" fmla="*/ 10299552 w 10826676"/>
              <a:gd name="connsiteY2" fmla="*/ 270857 h 5749427"/>
              <a:gd name="connsiteX3" fmla="*/ 10826676 w 10826676"/>
              <a:gd name="connsiteY3" fmla="*/ 5488316 h 5749427"/>
              <a:gd name="connsiteX4" fmla="*/ 1010323 w 10826676"/>
              <a:gd name="connsiteY4" fmla="*/ 5574378 h 5749427"/>
              <a:gd name="connsiteX5" fmla="*/ 0 w 10826676"/>
              <a:gd name="connsiteY5" fmla="*/ 4264636 h 5749427"/>
              <a:gd name="connsiteX6" fmla="*/ 763794 w 10826676"/>
              <a:gd name="connsiteY6" fmla="*/ 2532653 h 5749427"/>
              <a:gd name="connsiteX7" fmla="*/ 536986 w 10826676"/>
              <a:gd name="connsiteY7" fmla="*/ 367676 h 5749427"/>
              <a:gd name="connsiteX0" fmla="*/ 536986 w 10959081"/>
              <a:gd name="connsiteY0" fmla="*/ 367676 h 5749427"/>
              <a:gd name="connsiteX1" fmla="*/ 2990627 w 10959081"/>
              <a:gd name="connsiteY1" fmla="*/ 445671 h 5749427"/>
              <a:gd name="connsiteX2" fmla="*/ 10299552 w 10959081"/>
              <a:gd name="connsiteY2" fmla="*/ 270857 h 5749427"/>
              <a:gd name="connsiteX3" fmla="*/ 10826676 w 10959081"/>
              <a:gd name="connsiteY3" fmla="*/ 5488316 h 5749427"/>
              <a:gd name="connsiteX4" fmla="*/ 1010323 w 10959081"/>
              <a:gd name="connsiteY4" fmla="*/ 5574378 h 5749427"/>
              <a:gd name="connsiteX5" fmla="*/ 0 w 10959081"/>
              <a:gd name="connsiteY5" fmla="*/ 4264636 h 5749427"/>
              <a:gd name="connsiteX6" fmla="*/ 763794 w 10959081"/>
              <a:gd name="connsiteY6" fmla="*/ 2532653 h 5749427"/>
              <a:gd name="connsiteX7" fmla="*/ 536986 w 10959081"/>
              <a:gd name="connsiteY7" fmla="*/ 367676 h 5749427"/>
              <a:gd name="connsiteX0" fmla="*/ 536986 w 10959081"/>
              <a:gd name="connsiteY0" fmla="*/ 435286 h 5817037"/>
              <a:gd name="connsiteX1" fmla="*/ 2990627 w 10959081"/>
              <a:gd name="connsiteY1" fmla="*/ 513281 h 5817037"/>
              <a:gd name="connsiteX2" fmla="*/ 7777780 w 10959081"/>
              <a:gd name="connsiteY2" fmla="*/ 610100 h 5817037"/>
              <a:gd name="connsiteX3" fmla="*/ 10299552 w 10959081"/>
              <a:gd name="connsiteY3" fmla="*/ 338467 h 5817037"/>
              <a:gd name="connsiteX4" fmla="*/ 10826676 w 10959081"/>
              <a:gd name="connsiteY4" fmla="*/ 5555926 h 5817037"/>
              <a:gd name="connsiteX5" fmla="*/ 1010323 w 10959081"/>
              <a:gd name="connsiteY5" fmla="*/ 5641988 h 5817037"/>
              <a:gd name="connsiteX6" fmla="*/ 0 w 10959081"/>
              <a:gd name="connsiteY6" fmla="*/ 4332246 h 5817037"/>
              <a:gd name="connsiteX7" fmla="*/ 763794 w 10959081"/>
              <a:gd name="connsiteY7" fmla="*/ 2600263 h 5817037"/>
              <a:gd name="connsiteX8" fmla="*/ 536986 w 10959081"/>
              <a:gd name="connsiteY8" fmla="*/ 435286 h 5817037"/>
              <a:gd name="connsiteX0" fmla="*/ 536986 w 10959081"/>
              <a:gd name="connsiteY0" fmla="*/ 575310 h 5957061"/>
              <a:gd name="connsiteX1" fmla="*/ 2990627 w 10959081"/>
              <a:gd name="connsiteY1" fmla="*/ 653305 h 5957061"/>
              <a:gd name="connsiteX2" fmla="*/ 7777780 w 10959081"/>
              <a:gd name="connsiteY2" fmla="*/ 750124 h 5957061"/>
              <a:gd name="connsiteX3" fmla="*/ 10299552 w 10959081"/>
              <a:gd name="connsiteY3" fmla="*/ 478491 h 5957061"/>
              <a:gd name="connsiteX4" fmla="*/ 10826676 w 10959081"/>
              <a:gd name="connsiteY4" fmla="*/ 5695950 h 5957061"/>
              <a:gd name="connsiteX5" fmla="*/ 1010323 w 10959081"/>
              <a:gd name="connsiteY5" fmla="*/ 5782012 h 5957061"/>
              <a:gd name="connsiteX6" fmla="*/ 0 w 10959081"/>
              <a:gd name="connsiteY6" fmla="*/ 4472270 h 5957061"/>
              <a:gd name="connsiteX7" fmla="*/ 763794 w 10959081"/>
              <a:gd name="connsiteY7" fmla="*/ 2740287 h 5957061"/>
              <a:gd name="connsiteX8" fmla="*/ 536986 w 10959081"/>
              <a:gd name="connsiteY8" fmla="*/ 575310 h 5957061"/>
              <a:gd name="connsiteX0" fmla="*/ 536986 w 10959081"/>
              <a:gd name="connsiteY0" fmla="*/ 575310 h 5957061"/>
              <a:gd name="connsiteX1" fmla="*/ 2990627 w 10959081"/>
              <a:gd name="connsiteY1" fmla="*/ 653305 h 5957061"/>
              <a:gd name="connsiteX2" fmla="*/ 7777780 w 10959081"/>
              <a:gd name="connsiteY2" fmla="*/ 750124 h 5957061"/>
              <a:gd name="connsiteX3" fmla="*/ 10299552 w 10959081"/>
              <a:gd name="connsiteY3" fmla="*/ 478491 h 5957061"/>
              <a:gd name="connsiteX4" fmla="*/ 10826676 w 10959081"/>
              <a:gd name="connsiteY4" fmla="*/ 5695950 h 5957061"/>
              <a:gd name="connsiteX5" fmla="*/ 1010323 w 10959081"/>
              <a:gd name="connsiteY5" fmla="*/ 5782012 h 5957061"/>
              <a:gd name="connsiteX6" fmla="*/ 0 w 10959081"/>
              <a:gd name="connsiteY6" fmla="*/ 4472270 h 5957061"/>
              <a:gd name="connsiteX7" fmla="*/ 763794 w 10959081"/>
              <a:gd name="connsiteY7" fmla="*/ 2740287 h 5957061"/>
              <a:gd name="connsiteX8" fmla="*/ 536986 w 10959081"/>
              <a:gd name="connsiteY8" fmla="*/ 575310 h 5957061"/>
              <a:gd name="connsiteX0" fmla="*/ 536986 w 10959081"/>
              <a:gd name="connsiteY0" fmla="*/ 575310 h 5957061"/>
              <a:gd name="connsiteX1" fmla="*/ 2990627 w 10959081"/>
              <a:gd name="connsiteY1" fmla="*/ 653305 h 5957061"/>
              <a:gd name="connsiteX2" fmla="*/ 7777780 w 10959081"/>
              <a:gd name="connsiteY2" fmla="*/ 750124 h 5957061"/>
              <a:gd name="connsiteX3" fmla="*/ 10299552 w 10959081"/>
              <a:gd name="connsiteY3" fmla="*/ 478491 h 5957061"/>
              <a:gd name="connsiteX4" fmla="*/ 10826676 w 10959081"/>
              <a:gd name="connsiteY4" fmla="*/ 5695950 h 5957061"/>
              <a:gd name="connsiteX5" fmla="*/ 1010323 w 10959081"/>
              <a:gd name="connsiteY5" fmla="*/ 5782012 h 5957061"/>
              <a:gd name="connsiteX6" fmla="*/ 0 w 10959081"/>
              <a:gd name="connsiteY6" fmla="*/ 4472270 h 5957061"/>
              <a:gd name="connsiteX7" fmla="*/ 763794 w 10959081"/>
              <a:gd name="connsiteY7" fmla="*/ 2740287 h 5957061"/>
              <a:gd name="connsiteX8" fmla="*/ 536986 w 10959081"/>
              <a:gd name="connsiteY8" fmla="*/ 575310 h 5957061"/>
              <a:gd name="connsiteX0" fmla="*/ 536986 w 10959081"/>
              <a:gd name="connsiteY0" fmla="*/ 575310 h 5957061"/>
              <a:gd name="connsiteX1" fmla="*/ 2990627 w 10959081"/>
              <a:gd name="connsiteY1" fmla="*/ 653305 h 5957061"/>
              <a:gd name="connsiteX2" fmla="*/ 5970495 w 10959081"/>
              <a:gd name="connsiteY2" fmla="*/ 330575 h 5957061"/>
              <a:gd name="connsiteX3" fmla="*/ 7777780 w 10959081"/>
              <a:gd name="connsiteY3" fmla="*/ 750124 h 5957061"/>
              <a:gd name="connsiteX4" fmla="*/ 10299552 w 10959081"/>
              <a:gd name="connsiteY4" fmla="*/ 478491 h 5957061"/>
              <a:gd name="connsiteX5" fmla="*/ 10826676 w 10959081"/>
              <a:gd name="connsiteY5" fmla="*/ 5695950 h 5957061"/>
              <a:gd name="connsiteX6" fmla="*/ 1010323 w 10959081"/>
              <a:gd name="connsiteY6" fmla="*/ 5782012 h 5957061"/>
              <a:gd name="connsiteX7" fmla="*/ 0 w 10959081"/>
              <a:gd name="connsiteY7" fmla="*/ 4472270 h 5957061"/>
              <a:gd name="connsiteX8" fmla="*/ 763794 w 10959081"/>
              <a:gd name="connsiteY8" fmla="*/ 2740287 h 5957061"/>
              <a:gd name="connsiteX9" fmla="*/ 536986 w 10959081"/>
              <a:gd name="connsiteY9" fmla="*/ 575310 h 5957061"/>
              <a:gd name="connsiteX0" fmla="*/ 536986 w 11197428"/>
              <a:gd name="connsiteY0" fmla="*/ 359274 h 5741025"/>
              <a:gd name="connsiteX1" fmla="*/ 2990627 w 11197428"/>
              <a:gd name="connsiteY1" fmla="*/ 437269 h 5741025"/>
              <a:gd name="connsiteX2" fmla="*/ 5970495 w 11197428"/>
              <a:gd name="connsiteY2" fmla="*/ 114539 h 5741025"/>
              <a:gd name="connsiteX3" fmla="*/ 7777780 w 11197428"/>
              <a:gd name="connsiteY3" fmla="*/ 534088 h 5741025"/>
              <a:gd name="connsiteX4" fmla="*/ 10654554 w 11197428"/>
              <a:gd name="connsiteY4" fmla="*/ 961702 h 5741025"/>
              <a:gd name="connsiteX5" fmla="*/ 10826676 w 11197428"/>
              <a:gd name="connsiteY5" fmla="*/ 5479914 h 5741025"/>
              <a:gd name="connsiteX6" fmla="*/ 1010323 w 11197428"/>
              <a:gd name="connsiteY6" fmla="*/ 5565976 h 5741025"/>
              <a:gd name="connsiteX7" fmla="*/ 0 w 11197428"/>
              <a:gd name="connsiteY7" fmla="*/ 4256234 h 5741025"/>
              <a:gd name="connsiteX8" fmla="*/ 763794 w 11197428"/>
              <a:gd name="connsiteY8" fmla="*/ 2524251 h 5741025"/>
              <a:gd name="connsiteX9" fmla="*/ 536986 w 11197428"/>
              <a:gd name="connsiteY9" fmla="*/ 359274 h 5741025"/>
              <a:gd name="connsiteX0" fmla="*/ 536986 w 11197428"/>
              <a:gd name="connsiteY0" fmla="*/ 359274 h 5741025"/>
              <a:gd name="connsiteX1" fmla="*/ 2990627 w 11197428"/>
              <a:gd name="connsiteY1" fmla="*/ 437269 h 5741025"/>
              <a:gd name="connsiteX2" fmla="*/ 5970495 w 11197428"/>
              <a:gd name="connsiteY2" fmla="*/ 114539 h 5741025"/>
              <a:gd name="connsiteX3" fmla="*/ 8520058 w 11197428"/>
              <a:gd name="connsiteY3" fmla="*/ 663180 h 5741025"/>
              <a:gd name="connsiteX4" fmla="*/ 10654554 w 11197428"/>
              <a:gd name="connsiteY4" fmla="*/ 961702 h 5741025"/>
              <a:gd name="connsiteX5" fmla="*/ 10826676 w 11197428"/>
              <a:gd name="connsiteY5" fmla="*/ 5479914 h 5741025"/>
              <a:gd name="connsiteX6" fmla="*/ 1010323 w 11197428"/>
              <a:gd name="connsiteY6" fmla="*/ 5565976 h 5741025"/>
              <a:gd name="connsiteX7" fmla="*/ 0 w 11197428"/>
              <a:gd name="connsiteY7" fmla="*/ 4256234 h 5741025"/>
              <a:gd name="connsiteX8" fmla="*/ 763794 w 11197428"/>
              <a:gd name="connsiteY8" fmla="*/ 2524251 h 5741025"/>
              <a:gd name="connsiteX9" fmla="*/ 536986 w 11197428"/>
              <a:gd name="connsiteY9" fmla="*/ 359274 h 5741025"/>
              <a:gd name="connsiteX0" fmla="*/ 536986 w 11106632"/>
              <a:gd name="connsiteY0" fmla="*/ 359274 h 5741025"/>
              <a:gd name="connsiteX1" fmla="*/ 2990627 w 11106632"/>
              <a:gd name="connsiteY1" fmla="*/ 437269 h 5741025"/>
              <a:gd name="connsiteX2" fmla="*/ 5970495 w 11106632"/>
              <a:gd name="connsiteY2" fmla="*/ 114539 h 5741025"/>
              <a:gd name="connsiteX3" fmla="*/ 8520058 w 11106632"/>
              <a:gd name="connsiteY3" fmla="*/ 663180 h 5741025"/>
              <a:gd name="connsiteX4" fmla="*/ 10654554 w 11106632"/>
              <a:gd name="connsiteY4" fmla="*/ 961702 h 5741025"/>
              <a:gd name="connsiteX5" fmla="*/ 10826676 w 11106632"/>
              <a:gd name="connsiteY5" fmla="*/ 5479914 h 5741025"/>
              <a:gd name="connsiteX6" fmla="*/ 1010323 w 11106632"/>
              <a:gd name="connsiteY6" fmla="*/ 5565976 h 5741025"/>
              <a:gd name="connsiteX7" fmla="*/ 0 w 11106632"/>
              <a:gd name="connsiteY7" fmla="*/ 4256234 h 5741025"/>
              <a:gd name="connsiteX8" fmla="*/ 763794 w 11106632"/>
              <a:gd name="connsiteY8" fmla="*/ 2524251 h 5741025"/>
              <a:gd name="connsiteX9" fmla="*/ 536986 w 11106632"/>
              <a:gd name="connsiteY9" fmla="*/ 359274 h 5741025"/>
              <a:gd name="connsiteX0" fmla="*/ 536986 w 11500820"/>
              <a:gd name="connsiteY0" fmla="*/ 359274 h 5741025"/>
              <a:gd name="connsiteX1" fmla="*/ 2990627 w 11500820"/>
              <a:gd name="connsiteY1" fmla="*/ 437269 h 5741025"/>
              <a:gd name="connsiteX2" fmla="*/ 5970495 w 11500820"/>
              <a:gd name="connsiteY2" fmla="*/ 114539 h 5741025"/>
              <a:gd name="connsiteX3" fmla="*/ 8520058 w 11500820"/>
              <a:gd name="connsiteY3" fmla="*/ 663180 h 5741025"/>
              <a:gd name="connsiteX4" fmla="*/ 10654554 w 11500820"/>
              <a:gd name="connsiteY4" fmla="*/ 961702 h 5741025"/>
              <a:gd name="connsiteX5" fmla="*/ 10499463 w 11500820"/>
              <a:gd name="connsiteY5" fmla="*/ 2933043 h 5741025"/>
              <a:gd name="connsiteX6" fmla="*/ 10826676 w 11500820"/>
              <a:gd name="connsiteY6" fmla="*/ 5479914 h 5741025"/>
              <a:gd name="connsiteX7" fmla="*/ 1010323 w 11500820"/>
              <a:gd name="connsiteY7" fmla="*/ 5565976 h 5741025"/>
              <a:gd name="connsiteX8" fmla="*/ 0 w 11500820"/>
              <a:gd name="connsiteY8" fmla="*/ 4256234 h 5741025"/>
              <a:gd name="connsiteX9" fmla="*/ 763794 w 11500820"/>
              <a:gd name="connsiteY9" fmla="*/ 2524251 h 5741025"/>
              <a:gd name="connsiteX10" fmla="*/ 536986 w 11500820"/>
              <a:gd name="connsiteY10" fmla="*/ 359274 h 5741025"/>
              <a:gd name="connsiteX0" fmla="*/ 536986 w 11500820"/>
              <a:gd name="connsiteY0" fmla="*/ 359274 h 5741025"/>
              <a:gd name="connsiteX1" fmla="*/ 2990627 w 11500820"/>
              <a:gd name="connsiteY1" fmla="*/ 437269 h 5741025"/>
              <a:gd name="connsiteX2" fmla="*/ 5970495 w 11500820"/>
              <a:gd name="connsiteY2" fmla="*/ 114539 h 5741025"/>
              <a:gd name="connsiteX3" fmla="*/ 8520058 w 11500820"/>
              <a:gd name="connsiteY3" fmla="*/ 663180 h 5741025"/>
              <a:gd name="connsiteX4" fmla="*/ 10643796 w 11500820"/>
              <a:gd name="connsiteY4" fmla="*/ 692761 h 5741025"/>
              <a:gd name="connsiteX5" fmla="*/ 10499463 w 11500820"/>
              <a:gd name="connsiteY5" fmla="*/ 2933043 h 5741025"/>
              <a:gd name="connsiteX6" fmla="*/ 10826676 w 11500820"/>
              <a:gd name="connsiteY6" fmla="*/ 5479914 h 5741025"/>
              <a:gd name="connsiteX7" fmla="*/ 1010323 w 11500820"/>
              <a:gd name="connsiteY7" fmla="*/ 5565976 h 5741025"/>
              <a:gd name="connsiteX8" fmla="*/ 0 w 11500820"/>
              <a:gd name="connsiteY8" fmla="*/ 4256234 h 5741025"/>
              <a:gd name="connsiteX9" fmla="*/ 763794 w 11500820"/>
              <a:gd name="connsiteY9" fmla="*/ 2524251 h 5741025"/>
              <a:gd name="connsiteX10" fmla="*/ 536986 w 11500820"/>
              <a:gd name="connsiteY10" fmla="*/ 359274 h 5741025"/>
              <a:gd name="connsiteX0" fmla="*/ 536986 w 11500820"/>
              <a:gd name="connsiteY0" fmla="*/ 359274 h 5741025"/>
              <a:gd name="connsiteX1" fmla="*/ 2990627 w 11500820"/>
              <a:gd name="connsiteY1" fmla="*/ 437269 h 5741025"/>
              <a:gd name="connsiteX2" fmla="*/ 5970495 w 11500820"/>
              <a:gd name="connsiteY2" fmla="*/ 114539 h 5741025"/>
              <a:gd name="connsiteX3" fmla="*/ 8520058 w 11500820"/>
              <a:gd name="connsiteY3" fmla="*/ 663180 h 5741025"/>
              <a:gd name="connsiteX4" fmla="*/ 10643796 w 11500820"/>
              <a:gd name="connsiteY4" fmla="*/ 692761 h 5741025"/>
              <a:gd name="connsiteX5" fmla="*/ 10499463 w 11500820"/>
              <a:gd name="connsiteY5" fmla="*/ 2933043 h 5741025"/>
              <a:gd name="connsiteX6" fmla="*/ 10826676 w 11500820"/>
              <a:gd name="connsiteY6" fmla="*/ 5479914 h 5741025"/>
              <a:gd name="connsiteX7" fmla="*/ 1010323 w 11500820"/>
              <a:gd name="connsiteY7" fmla="*/ 5565976 h 5741025"/>
              <a:gd name="connsiteX8" fmla="*/ 0 w 11500820"/>
              <a:gd name="connsiteY8" fmla="*/ 4256234 h 5741025"/>
              <a:gd name="connsiteX9" fmla="*/ 763794 w 11500820"/>
              <a:gd name="connsiteY9" fmla="*/ 2524251 h 5741025"/>
              <a:gd name="connsiteX10" fmla="*/ 536986 w 11500820"/>
              <a:gd name="connsiteY10" fmla="*/ 359274 h 5741025"/>
              <a:gd name="connsiteX0" fmla="*/ 536986 w 11577046"/>
              <a:gd name="connsiteY0" fmla="*/ 359274 h 5741025"/>
              <a:gd name="connsiteX1" fmla="*/ 2990627 w 11577046"/>
              <a:gd name="connsiteY1" fmla="*/ 437269 h 5741025"/>
              <a:gd name="connsiteX2" fmla="*/ 5970495 w 11577046"/>
              <a:gd name="connsiteY2" fmla="*/ 114539 h 5741025"/>
              <a:gd name="connsiteX3" fmla="*/ 8520058 w 11577046"/>
              <a:gd name="connsiteY3" fmla="*/ 663180 h 5741025"/>
              <a:gd name="connsiteX4" fmla="*/ 10643796 w 11577046"/>
              <a:gd name="connsiteY4" fmla="*/ 692761 h 5741025"/>
              <a:gd name="connsiteX5" fmla="*/ 10822192 w 11577046"/>
              <a:gd name="connsiteY5" fmla="*/ 2890012 h 5741025"/>
              <a:gd name="connsiteX6" fmla="*/ 10826676 w 11577046"/>
              <a:gd name="connsiteY6" fmla="*/ 5479914 h 5741025"/>
              <a:gd name="connsiteX7" fmla="*/ 1010323 w 11577046"/>
              <a:gd name="connsiteY7" fmla="*/ 5565976 h 5741025"/>
              <a:gd name="connsiteX8" fmla="*/ 0 w 11577046"/>
              <a:gd name="connsiteY8" fmla="*/ 4256234 h 5741025"/>
              <a:gd name="connsiteX9" fmla="*/ 763794 w 11577046"/>
              <a:gd name="connsiteY9" fmla="*/ 2524251 h 5741025"/>
              <a:gd name="connsiteX10" fmla="*/ 536986 w 11577046"/>
              <a:gd name="connsiteY10" fmla="*/ 359274 h 5741025"/>
              <a:gd name="connsiteX0" fmla="*/ 536986 w 11505426"/>
              <a:gd name="connsiteY0" fmla="*/ 359274 h 5741025"/>
              <a:gd name="connsiteX1" fmla="*/ 2990627 w 11505426"/>
              <a:gd name="connsiteY1" fmla="*/ 437269 h 5741025"/>
              <a:gd name="connsiteX2" fmla="*/ 5970495 w 11505426"/>
              <a:gd name="connsiteY2" fmla="*/ 114539 h 5741025"/>
              <a:gd name="connsiteX3" fmla="*/ 8520058 w 11505426"/>
              <a:gd name="connsiteY3" fmla="*/ 663180 h 5741025"/>
              <a:gd name="connsiteX4" fmla="*/ 10643796 w 11505426"/>
              <a:gd name="connsiteY4" fmla="*/ 692761 h 5741025"/>
              <a:gd name="connsiteX5" fmla="*/ 10520978 w 11505426"/>
              <a:gd name="connsiteY5" fmla="*/ 2513494 h 5741025"/>
              <a:gd name="connsiteX6" fmla="*/ 10826676 w 11505426"/>
              <a:gd name="connsiteY6" fmla="*/ 5479914 h 5741025"/>
              <a:gd name="connsiteX7" fmla="*/ 1010323 w 11505426"/>
              <a:gd name="connsiteY7" fmla="*/ 5565976 h 5741025"/>
              <a:gd name="connsiteX8" fmla="*/ 0 w 11505426"/>
              <a:gd name="connsiteY8" fmla="*/ 4256234 h 5741025"/>
              <a:gd name="connsiteX9" fmla="*/ 763794 w 11505426"/>
              <a:gd name="connsiteY9" fmla="*/ 2524251 h 5741025"/>
              <a:gd name="connsiteX10" fmla="*/ 536986 w 11505426"/>
              <a:gd name="connsiteY10" fmla="*/ 359274 h 5741025"/>
              <a:gd name="connsiteX0" fmla="*/ 536986 w 11505426"/>
              <a:gd name="connsiteY0" fmla="*/ 359274 h 5882134"/>
              <a:gd name="connsiteX1" fmla="*/ 2990627 w 11505426"/>
              <a:gd name="connsiteY1" fmla="*/ 437269 h 5882134"/>
              <a:gd name="connsiteX2" fmla="*/ 5970495 w 11505426"/>
              <a:gd name="connsiteY2" fmla="*/ 114539 h 5882134"/>
              <a:gd name="connsiteX3" fmla="*/ 8520058 w 11505426"/>
              <a:gd name="connsiteY3" fmla="*/ 663180 h 5882134"/>
              <a:gd name="connsiteX4" fmla="*/ 10643796 w 11505426"/>
              <a:gd name="connsiteY4" fmla="*/ 692761 h 5882134"/>
              <a:gd name="connsiteX5" fmla="*/ 10520978 w 11505426"/>
              <a:gd name="connsiteY5" fmla="*/ 2513494 h 5882134"/>
              <a:gd name="connsiteX6" fmla="*/ 10826676 w 11505426"/>
              <a:gd name="connsiteY6" fmla="*/ 5479914 h 5882134"/>
              <a:gd name="connsiteX7" fmla="*/ 1010323 w 11505426"/>
              <a:gd name="connsiteY7" fmla="*/ 5565976 h 5882134"/>
              <a:gd name="connsiteX8" fmla="*/ 0 w 11505426"/>
              <a:gd name="connsiteY8" fmla="*/ 4256234 h 5882134"/>
              <a:gd name="connsiteX9" fmla="*/ 763794 w 11505426"/>
              <a:gd name="connsiteY9" fmla="*/ 2524251 h 5882134"/>
              <a:gd name="connsiteX10" fmla="*/ 536986 w 11505426"/>
              <a:gd name="connsiteY10" fmla="*/ 359274 h 5882134"/>
              <a:gd name="connsiteX0" fmla="*/ 536986 w 11027331"/>
              <a:gd name="connsiteY0" fmla="*/ 359274 h 5882134"/>
              <a:gd name="connsiteX1" fmla="*/ 2990627 w 11027331"/>
              <a:gd name="connsiteY1" fmla="*/ 437269 h 5882134"/>
              <a:gd name="connsiteX2" fmla="*/ 5970495 w 11027331"/>
              <a:gd name="connsiteY2" fmla="*/ 114539 h 5882134"/>
              <a:gd name="connsiteX3" fmla="*/ 8520058 w 11027331"/>
              <a:gd name="connsiteY3" fmla="*/ 663180 h 5882134"/>
              <a:gd name="connsiteX4" fmla="*/ 10643796 w 11027331"/>
              <a:gd name="connsiteY4" fmla="*/ 692761 h 5882134"/>
              <a:gd name="connsiteX5" fmla="*/ 10520978 w 11027331"/>
              <a:gd name="connsiteY5" fmla="*/ 2513494 h 5882134"/>
              <a:gd name="connsiteX6" fmla="*/ 10826676 w 11027331"/>
              <a:gd name="connsiteY6" fmla="*/ 5479914 h 5882134"/>
              <a:gd name="connsiteX7" fmla="*/ 1010323 w 11027331"/>
              <a:gd name="connsiteY7" fmla="*/ 5565976 h 5882134"/>
              <a:gd name="connsiteX8" fmla="*/ 0 w 11027331"/>
              <a:gd name="connsiteY8" fmla="*/ 4256234 h 5882134"/>
              <a:gd name="connsiteX9" fmla="*/ 763794 w 11027331"/>
              <a:gd name="connsiteY9" fmla="*/ 2524251 h 5882134"/>
              <a:gd name="connsiteX10" fmla="*/ 536986 w 11027331"/>
              <a:gd name="connsiteY10" fmla="*/ 359274 h 5882134"/>
              <a:gd name="connsiteX0" fmla="*/ 536986 w 10720069"/>
              <a:gd name="connsiteY0" fmla="*/ 359274 h 5728814"/>
              <a:gd name="connsiteX1" fmla="*/ 2990627 w 10720069"/>
              <a:gd name="connsiteY1" fmla="*/ 437269 h 5728814"/>
              <a:gd name="connsiteX2" fmla="*/ 5970495 w 10720069"/>
              <a:gd name="connsiteY2" fmla="*/ 114539 h 5728814"/>
              <a:gd name="connsiteX3" fmla="*/ 8520058 w 10720069"/>
              <a:gd name="connsiteY3" fmla="*/ 663180 h 5728814"/>
              <a:gd name="connsiteX4" fmla="*/ 10643796 w 10720069"/>
              <a:gd name="connsiteY4" fmla="*/ 692761 h 5728814"/>
              <a:gd name="connsiteX5" fmla="*/ 10520978 w 10720069"/>
              <a:gd name="connsiteY5" fmla="*/ 2513494 h 5728814"/>
              <a:gd name="connsiteX6" fmla="*/ 10428643 w 10720069"/>
              <a:gd name="connsiteY6" fmla="*/ 4995820 h 5728814"/>
              <a:gd name="connsiteX7" fmla="*/ 1010323 w 10720069"/>
              <a:gd name="connsiteY7" fmla="*/ 5565976 h 5728814"/>
              <a:gd name="connsiteX8" fmla="*/ 0 w 10720069"/>
              <a:gd name="connsiteY8" fmla="*/ 4256234 h 5728814"/>
              <a:gd name="connsiteX9" fmla="*/ 763794 w 10720069"/>
              <a:gd name="connsiteY9" fmla="*/ 2524251 h 5728814"/>
              <a:gd name="connsiteX10" fmla="*/ 536986 w 10720069"/>
              <a:gd name="connsiteY10" fmla="*/ 359274 h 5728814"/>
              <a:gd name="connsiteX0" fmla="*/ 536986 w 10824119"/>
              <a:gd name="connsiteY0" fmla="*/ 359274 h 5728814"/>
              <a:gd name="connsiteX1" fmla="*/ 2990627 w 10824119"/>
              <a:gd name="connsiteY1" fmla="*/ 437269 h 5728814"/>
              <a:gd name="connsiteX2" fmla="*/ 5970495 w 10824119"/>
              <a:gd name="connsiteY2" fmla="*/ 114539 h 5728814"/>
              <a:gd name="connsiteX3" fmla="*/ 8520058 w 10824119"/>
              <a:gd name="connsiteY3" fmla="*/ 663180 h 5728814"/>
              <a:gd name="connsiteX4" fmla="*/ 10643796 w 10824119"/>
              <a:gd name="connsiteY4" fmla="*/ 692761 h 5728814"/>
              <a:gd name="connsiteX5" fmla="*/ 10520978 w 10824119"/>
              <a:gd name="connsiteY5" fmla="*/ 2513494 h 5728814"/>
              <a:gd name="connsiteX6" fmla="*/ 10428643 w 10824119"/>
              <a:gd name="connsiteY6" fmla="*/ 4995820 h 5728814"/>
              <a:gd name="connsiteX7" fmla="*/ 1010323 w 10824119"/>
              <a:gd name="connsiteY7" fmla="*/ 5565976 h 5728814"/>
              <a:gd name="connsiteX8" fmla="*/ 0 w 10824119"/>
              <a:gd name="connsiteY8" fmla="*/ 4256234 h 5728814"/>
              <a:gd name="connsiteX9" fmla="*/ 763794 w 10824119"/>
              <a:gd name="connsiteY9" fmla="*/ 2524251 h 5728814"/>
              <a:gd name="connsiteX10" fmla="*/ 536986 w 10824119"/>
              <a:gd name="connsiteY10" fmla="*/ 359274 h 5728814"/>
              <a:gd name="connsiteX0" fmla="*/ 536986 w 10824119"/>
              <a:gd name="connsiteY0" fmla="*/ 359274 h 5754418"/>
              <a:gd name="connsiteX1" fmla="*/ 2990627 w 10824119"/>
              <a:gd name="connsiteY1" fmla="*/ 437269 h 5754418"/>
              <a:gd name="connsiteX2" fmla="*/ 5970495 w 10824119"/>
              <a:gd name="connsiteY2" fmla="*/ 114539 h 5754418"/>
              <a:gd name="connsiteX3" fmla="*/ 8520058 w 10824119"/>
              <a:gd name="connsiteY3" fmla="*/ 663180 h 5754418"/>
              <a:gd name="connsiteX4" fmla="*/ 10643796 w 10824119"/>
              <a:gd name="connsiteY4" fmla="*/ 692761 h 5754418"/>
              <a:gd name="connsiteX5" fmla="*/ 10520978 w 10824119"/>
              <a:gd name="connsiteY5" fmla="*/ 2513494 h 5754418"/>
              <a:gd name="connsiteX6" fmla="*/ 10428643 w 10824119"/>
              <a:gd name="connsiteY6" fmla="*/ 4995820 h 5754418"/>
              <a:gd name="connsiteX7" fmla="*/ 1010323 w 10824119"/>
              <a:gd name="connsiteY7" fmla="*/ 5565976 h 5754418"/>
              <a:gd name="connsiteX8" fmla="*/ 0 w 10824119"/>
              <a:gd name="connsiteY8" fmla="*/ 4256234 h 5754418"/>
              <a:gd name="connsiteX9" fmla="*/ 763794 w 10824119"/>
              <a:gd name="connsiteY9" fmla="*/ 2524251 h 5754418"/>
              <a:gd name="connsiteX10" fmla="*/ 536986 w 10824119"/>
              <a:gd name="connsiteY10" fmla="*/ 359274 h 5754418"/>
              <a:gd name="connsiteX0" fmla="*/ 536986 w 10766405"/>
              <a:gd name="connsiteY0" fmla="*/ 359274 h 5614155"/>
              <a:gd name="connsiteX1" fmla="*/ 2990627 w 10766405"/>
              <a:gd name="connsiteY1" fmla="*/ 437269 h 5614155"/>
              <a:gd name="connsiteX2" fmla="*/ 5970495 w 10766405"/>
              <a:gd name="connsiteY2" fmla="*/ 114539 h 5614155"/>
              <a:gd name="connsiteX3" fmla="*/ 8520058 w 10766405"/>
              <a:gd name="connsiteY3" fmla="*/ 663180 h 5614155"/>
              <a:gd name="connsiteX4" fmla="*/ 10643796 w 10766405"/>
              <a:gd name="connsiteY4" fmla="*/ 692761 h 5614155"/>
              <a:gd name="connsiteX5" fmla="*/ 10520978 w 10766405"/>
              <a:gd name="connsiteY5" fmla="*/ 2513494 h 5614155"/>
              <a:gd name="connsiteX6" fmla="*/ 10428643 w 10766405"/>
              <a:gd name="connsiteY6" fmla="*/ 4995820 h 5614155"/>
              <a:gd name="connsiteX7" fmla="*/ 6443831 w 10766405"/>
              <a:gd name="connsiteY7" fmla="*/ 5030783 h 5614155"/>
              <a:gd name="connsiteX8" fmla="*/ 1010323 w 10766405"/>
              <a:gd name="connsiteY8" fmla="*/ 5565976 h 5614155"/>
              <a:gd name="connsiteX9" fmla="*/ 0 w 10766405"/>
              <a:gd name="connsiteY9" fmla="*/ 4256234 h 5614155"/>
              <a:gd name="connsiteX10" fmla="*/ 763794 w 10766405"/>
              <a:gd name="connsiteY10" fmla="*/ 2524251 h 5614155"/>
              <a:gd name="connsiteX11" fmla="*/ 536986 w 10766405"/>
              <a:gd name="connsiteY11" fmla="*/ 359274 h 5614155"/>
              <a:gd name="connsiteX0" fmla="*/ 536986 w 10766405"/>
              <a:gd name="connsiteY0" fmla="*/ 359274 h 5605956"/>
              <a:gd name="connsiteX1" fmla="*/ 2990627 w 10766405"/>
              <a:gd name="connsiteY1" fmla="*/ 437269 h 5605956"/>
              <a:gd name="connsiteX2" fmla="*/ 5970495 w 10766405"/>
              <a:gd name="connsiteY2" fmla="*/ 114539 h 5605956"/>
              <a:gd name="connsiteX3" fmla="*/ 8520058 w 10766405"/>
              <a:gd name="connsiteY3" fmla="*/ 663180 h 5605956"/>
              <a:gd name="connsiteX4" fmla="*/ 10643796 w 10766405"/>
              <a:gd name="connsiteY4" fmla="*/ 692761 h 5605956"/>
              <a:gd name="connsiteX5" fmla="*/ 10520978 w 10766405"/>
              <a:gd name="connsiteY5" fmla="*/ 2513494 h 5605956"/>
              <a:gd name="connsiteX6" fmla="*/ 10428643 w 10766405"/>
              <a:gd name="connsiteY6" fmla="*/ 4995820 h 5605956"/>
              <a:gd name="connsiteX7" fmla="*/ 3474720 w 10766405"/>
              <a:gd name="connsiteY7" fmla="*/ 4858661 h 5605956"/>
              <a:gd name="connsiteX8" fmla="*/ 1010323 w 10766405"/>
              <a:gd name="connsiteY8" fmla="*/ 5565976 h 5605956"/>
              <a:gd name="connsiteX9" fmla="*/ 0 w 10766405"/>
              <a:gd name="connsiteY9" fmla="*/ 4256234 h 5605956"/>
              <a:gd name="connsiteX10" fmla="*/ 763794 w 10766405"/>
              <a:gd name="connsiteY10" fmla="*/ 2524251 h 5605956"/>
              <a:gd name="connsiteX11" fmla="*/ 536986 w 10766405"/>
              <a:gd name="connsiteY11" fmla="*/ 359274 h 5605956"/>
              <a:gd name="connsiteX0" fmla="*/ 536986 w 10766405"/>
              <a:gd name="connsiteY0" fmla="*/ 359274 h 5605956"/>
              <a:gd name="connsiteX1" fmla="*/ 2990627 w 10766405"/>
              <a:gd name="connsiteY1" fmla="*/ 437269 h 5605956"/>
              <a:gd name="connsiteX2" fmla="*/ 5970495 w 10766405"/>
              <a:gd name="connsiteY2" fmla="*/ 114539 h 5605956"/>
              <a:gd name="connsiteX3" fmla="*/ 8520058 w 10766405"/>
              <a:gd name="connsiteY3" fmla="*/ 663180 h 5605956"/>
              <a:gd name="connsiteX4" fmla="*/ 10643796 w 10766405"/>
              <a:gd name="connsiteY4" fmla="*/ 692761 h 5605956"/>
              <a:gd name="connsiteX5" fmla="*/ 10520978 w 10766405"/>
              <a:gd name="connsiteY5" fmla="*/ 2513494 h 5605956"/>
              <a:gd name="connsiteX6" fmla="*/ 10428643 w 10766405"/>
              <a:gd name="connsiteY6" fmla="*/ 4995820 h 5605956"/>
              <a:gd name="connsiteX7" fmla="*/ 3474720 w 10766405"/>
              <a:gd name="connsiteY7" fmla="*/ 4858661 h 5605956"/>
              <a:gd name="connsiteX8" fmla="*/ 1010323 w 10766405"/>
              <a:gd name="connsiteY8" fmla="*/ 5565976 h 5605956"/>
              <a:gd name="connsiteX9" fmla="*/ 0 w 10766405"/>
              <a:gd name="connsiteY9" fmla="*/ 4256234 h 5605956"/>
              <a:gd name="connsiteX10" fmla="*/ 763794 w 10766405"/>
              <a:gd name="connsiteY10" fmla="*/ 2524251 h 5605956"/>
              <a:gd name="connsiteX11" fmla="*/ 536986 w 10766405"/>
              <a:gd name="connsiteY11" fmla="*/ 359274 h 5605956"/>
              <a:gd name="connsiteX0" fmla="*/ 536986 w 10766405"/>
              <a:gd name="connsiteY0" fmla="*/ 359274 h 5619641"/>
              <a:gd name="connsiteX1" fmla="*/ 2990627 w 10766405"/>
              <a:gd name="connsiteY1" fmla="*/ 437269 h 5619641"/>
              <a:gd name="connsiteX2" fmla="*/ 5970495 w 10766405"/>
              <a:gd name="connsiteY2" fmla="*/ 114539 h 5619641"/>
              <a:gd name="connsiteX3" fmla="*/ 8520058 w 10766405"/>
              <a:gd name="connsiteY3" fmla="*/ 663180 h 5619641"/>
              <a:gd name="connsiteX4" fmla="*/ 10643796 w 10766405"/>
              <a:gd name="connsiteY4" fmla="*/ 692761 h 5619641"/>
              <a:gd name="connsiteX5" fmla="*/ 10520978 w 10766405"/>
              <a:gd name="connsiteY5" fmla="*/ 2513494 h 5619641"/>
              <a:gd name="connsiteX6" fmla="*/ 10428643 w 10766405"/>
              <a:gd name="connsiteY6" fmla="*/ 4995820 h 5619641"/>
              <a:gd name="connsiteX7" fmla="*/ 3614569 w 10766405"/>
              <a:gd name="connsiteY7" fmla="*/ 5116845 h 5619641"/>
              <a:gd name="connsiteX8" fmla="*/ 1010323 w 10766405"/>
              <a:gd name="connsiteY8" fmla="*/ 5565976 h 5619641"/>
              <a:gd name="connsiteX9" fmla="*/ 0 w 10766405"/>
              <a:gd name="connsiteY9" fmla="*/ 4256234 h 5619641"/>
              <a:gd name="connsiteX10" fmla="*/ 763794 w 10766405"/>
              <a:gd name="connsiteY10" fmla="*/ 2524251 h 5619641"/>
              <a:gd name="connsiteX11" fmla="*/ 536986 w 10766405"/>
              <a:gd name="connsiteY11" fmla="*/ 359274 h 5619641"/>
              <a:gd name="connsiteX0" fmla="*/ 536986 w 10766405"/>
              <a:gd name="connsiteY0" fmla="*/ 359274 h 5623349"/>
              <a:gd name="connsiteX1" fmla="*/ 2990627 w 10766405"/>
              <a:gd name="connsiteY1" fmla="*/ 437269 h 5623349"/>
              <a:gd name="connsiteX2" fmla="*/ 5970495 w 10766405"/>
              <a:gd name="connsiteY2" fmla="*/ 114539 h 5623349"/>
              <a:gd name="connsiteX3" fmla="*/ 8520058 w 10766405"/>
              <a:gd name="connsiteY3" fmla="*/ 663180 h 5623349"/>
              <a:gd name="connsiteX4" fmla="*/ 10643796 w 10766405"/>
              <a:gd name="connsiteY4" fmla="*/ 692761 h 5623349"/>
              <a:gd name="connsiteX5" fmla="*/ 10520978 w 10766405"/>
              <a:gd name="connsiteY5" fmla="*/ 2513494 h 5623349"/>
              <a:gd name="connsiteX6" fmla="*/ 10428643 w 10766405"/>
              <a:gd name="connsiteY6" fmla="*/ 4995820 h 5623349"/>
              <a:gd name="connsiteX7" fmla="*/ 3614569 w 10766405"/>
              <a:gd name="connsiteY7" fmla="*/ 5116845 h 5623349"/>
              <a:gd name="connsiteX8" fmla="*/ 1010323 w 10766405"/>
              <a:gd name="connsiteY8" fmla="*/ 5565976 h 5623349"/>
              <a:gd name="connsiteX9" fmla="*/ 0 w 10766405"/>
              <a:gd name="connsiteY9" fmla="*/ 4256234 h 5623349"/>
              <a:gd name="connsiteX10" fmla="*/ 763794 w 10766405"/>
              <a:gd name="connsiteY10" fmla="*/ 2524251 h 5623349"/>
              <a:gd name="connsiteX11" fmla="*/ 536986 w 10766405"/>
              <a:gd name="connsiteY11" fmla="*/ 359274 h 5623349"/>
              <a:gd name="connsiteX0" fmla="*/ 536986 w 10766405"/>
              <a:gd name="connsiteY0" fmla="*/ 359274 h 5623349"/>
              <a:gd name="connsiteX1" fmla="*/ 2990627 w 10766405"/>
              <a:gd name="connsiteY1" fmla="*/ 437269 h 5623349"/>
              <a:gd name="connsiteX2" fmla="*/ 5970495 w 10766405"/>
              <a:gd name="connsiteY2" fmla="*/ 114539 h 5623349"/>
              <a:gd name="connsiteX3" fmla="*/ 8520058 w 10766405"/>
              <a:gd name="connsiteY3" fmla="*/ 663180 h 5623349"/>
              <a:gd name="connsiteX4" fmla="*/ 10643796 w 10766405"/>
              <a:gd name="connsiteY4" fmla="*/ 692761 h 5623349"/>
              <a:gd name="connsiteX5" fmla="*/ 10520978 w 10766405"/>
              <a:gd name="connsiteY5" fmla="*/ 2513494 h 5623349"/>
              <a:gd name="connsiteX6" fmla="*/ 10428643 w 10766405"/>
              <a:gd name="connsiteY6" fmla="*/ 4995820 h 5623349"/>
              <a:gd name="connsiteX7" fmla="*/ 3614569 w 10766405"/>
              <a:gd name="connsiteY7" fmla="*/ 5116845 h 5623349"/>
              <a:gd name="connsiteX8" fmla="*/ 1010323 w 10766405"/>
              <a:gd name="connsiteY8" fmla="*/ 5565976 h 5623349"/>
              <a:gd name="connsiteX9" fmla="*/ 0 w 10766405"/>
              <a:gd name="connsiteY9" fmla="*/ 4256234 h 5623349"/>
              <a:gd name="connsiteX10" fmla="*/ 763794 w 10766405"/>
              <a:gd name="connsiteY10" fmla="*/ 2524251 h 5623349"/>
              <a:gd name="connsiteX11" fmla="*/ 536986 w 10766405"/>
              <a:gd name="connsiteY11" fmla="*/ 359274 h 5623349"/>
              <a:gd name="connsiteX0" fmla="*/ 536986 w 10718427"/>
              <a:gd name="connsiteY0" fmla="*/ 359274 h 5633738"/>
              <a:gd name="connsiteX1" fmla="*/ 2990627 w 10718427"/>
              <a:gd name="connsiteY1" fmla="*/ 437269 h 5633738"/>
              <a:gd name="connsiteX2" fmla="*/ 5970495 w 10718427"/>
              <a:gd name="connsiteY2" fmla="*/ 114539 h 5633738"/>
              <a:gd name="connsiteX3" fmla="*/ 8520058 w 10718427"/>
              <a:gd name="connsiteY3" fmla="*/ 663180 h 5633738"/>
              <a:gd name="connsiteX4" fmla="*/ 10643796 w 10718427"/>
              <a:gd name="connsiteY4" fmla="*/ 692761 h 5633738"/>
              <a:gd name="connsiteX5" fmla="*/ 10520978 w 10718427"/>
              <a:gd name="connsiteY5" fmla="*/ 2513494 h 5633738"/>
              <a:gd name="connsiteX6" fmla="*/ 10428643 w 10718427"/>
              <a:gd name="connsiteY6" fmla="*/ 4995820 h 5633738"/>
              <a:gd name="connsiteX7" fmla="*/ 7121563 w 10718427"/>
              <a:gd name="connsiteY7" fmla="*/ 5633212 h 5633738"/>
              <a:gd name="connsiteX8" fmla="*/ 3614569 w 10718427"/>
              <a:gd name="connsiteY8" fmla="*/ 5116845 h 5633738"/>
              <a:gd name="connsiteX9" fmla="*/ 1010323 w 10718427"/>
              <a:gd name="connsiteY9" fmla="*/ 5565976 h 5633738"/>
              <a:gd name="connsiteX10" fmla="*/ 0 w 10718427"/>
              <a:gd name="connsiteY10" fmla="*/ 4256234 h 5633738"/>
              <a:gd name="connsiteX11" fmla="*/ 763794 w 10718427"/>
              <a:gd name="connsiteY11" fmla="*/ 2524251 h 5633738"/>
              <a:gd name="connsiteX12" fmla="*/ 536986 w 10718427"/>
              <a:gd name="connsiteY12" fmla="*/ 359274 h 5633738"/>
              <a:gd name="connsiteX0" fmla="*/ 536986 w 10718427"/>
              <a:gd name="connsiteY0" fmla="*/ 359274 h 5633738"/>
              <a:gd name="connsiteX1" fmla="*/ 2990627 w 10718427"/>
              <a:gd name="connsiteY1" fmla="*/ 437269 h 5633738"/>
              <a:gd name="connsiteX2" fmla="*/ 5970495 w 10718427"/>
              <a:gd name="connsiteY2" fmla="*/ 114539 h 5633738"/>
              <a:gd name="connsiteX3" fmla="*/ 8520058 w 10718427"/>
              <a:gd name="connsiteY3" fmla="*/ 663180 h 5633738"/>
              <a:gd name="connsiteX4" fmla="*/ 10643796 w 10718427"/>
              <a:gd name="connsiteY4" fmla="*/ 692761 h 5633738"/>
              <a:gd name="connsiteX5" fmla="*/ 10520978 w 10718427"/>
              <a:gd name="connsiteY5" fmla="*/ 2513494 h 5633738"/>
              <a:gd name="connsiteX6" fmla="*/ 10428643 w 10718427"/>
              <a:gd name="connsiteY6" fmla="*/ 4995820 h 5633738"/>
              <a:gd name="connsiteX7" fmla="*/ 7121563 w 10718427"/>
              <a:gd name="connsiteY7" fmla="*/ 5633212 h 5633738"/>
              <a:gd name="connsiteX8" fmla="*/ 3614569 w 10718427"/>
              <a:gd name="connsiteY8" fmla="*/ 5116845 h 5633738"/>
              <a:gd name="connsiteX9" fmla="*/ 1010323 w 10718427"/>
              <a:gd name="connsiteY9" fmla="*/ 5565976 h 5633738"/>
              <a:gd name="connsiteX10" fmla="*/ 0 w 10718427"/>
              <a:gd name="connsiteY10" fmla="*/ 4256234 h 5633738"/>
              <a:gd name="connsiteX11" fmla="*/ 763794 w 10718427"/>
              <a:gd name="connsiteY11" fmla="*/ 2524251 h 5633738"/>
              <a:gd name="connsiteX12" fmla="*/ 536986 w 10718427"/>
              <a:gd name="connsiteY12" fmla="*/ 359274 h 5633738"/>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428643 w 10718427"/>
              <a:gd name="connsiteY6" fmla="*/ 4995820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9869245 w 10718427"/>
              <a:gd name="connsiteY6" fmla="*/ 5006578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9869245 w 10718427"/>
              <a:gd name="connsiteY6" fmla="*/ 5006578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095156 w 10718427"/>
              <a:gd name="connsiteY6" fmla="*/ 5286277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095156 w 10718427"/>
              <a:gd name="connsiteY6" fmla="*/ 5286277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084398 w 10718427"/>
              <a:gd name="connsiteY6" fmla="*/ 4909760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718427"/>
              <a:gd name="connsiteY0" fmla="*/ 359274 h 5701149"/>
              <a:gd name="connsiteX1" fmla="*/ 2990627 w 10718427"/>
              <a:gd name="connsiteY1" fmla="*/ 437269 h 5701149"/>
              <a:gd name="connsiteX2" fmla="*/ 5970495 w 10718427"/>
              <a:gd name="connsiteY2" fmla="*/ 114539 h 5701149"/>
              <a:gd name="connsiteX3" fmla="*/ 8520058 w 10718427"/>
              <a:gd name="connsiteY3" fmla="*/ 663180 h 5701149"/>
              <a:gd name="connsiteX4" fmla="*/ 10643796 w 10718427"/>
              <a:gd name="connsiteY4" fmla="*/ 692761 h 5701149"/>
              <a:gd name="connsiteX5" fmla="*/ 10520978 w 10718427"/>
              <a:gd name="connsiteY5" fmla="*/ 2513494 h 5701149"/>
              <a:gd name="connsiteX6" fmla="*/ 10084398 w 10718427"/>
              <a:gd name="connsiteY6" fmla="*/ 4909760 h 5701149"/>
              <a:gd name="connsiteX7" fmla="*/ 7121563 w 10718427"/>
              <a:gd name="connsiteY7" fmla="*/ 5633212 h 5701149"/>
              <a:gd name="connsiteX8" fmla="*/ 3614569 w 10718427"/>
              <a:gd name="connsiteY8" fmla="*/ 5116845 h 5701149"/>
              <a:gd name="connsiteX9" fmla="*/ 1010323 w 10718427"/>
              <a:gd name="connsiteY9" fmla="*/ 5565976 h 5701149"/>
              <a:gd name="connsiteX10" fmla="*/ 0 w 10718427"/>
              <a:gd name="connsiteY10" fmla="*/ 4256234 h 5701149"/>
              <a:gd name="connsiteX11" fmla="*/ 763794 w 10718427"/>
              <a:gd name="connsiteY11" fmla="*/ 2524251 h 5701149"/>
              <a:gd name="connsiteX12" fmla="*/ 536986 w 10718427"/>
              <a:gd name="connsiteY12"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10084398 w 10915764"/>
              <a:gd name="connsiteY7" fmla="*/ 4909760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838434"/>
              <a:gd name="connsiteX1" fmla="*/ 2990627 w 10915764"/>
              <a:gd name="connsiteY1" fmla="*/ 437269 h 5838434"/>
              <a:gd name="connsiteX2" fmla="*/ 5970495 w 10915764"/>
              <a:gd name="connsiteY2" fmla="*/ 114539 h 5838434"/>
              <a:gd name="connsiteX3" fmla="*/ 8520058 w 10915764"/>
              <a:gd name="connsiteY3" fmla="*/ 663180 h 5838434"/>
              <a:gd name="connsiteX4" fmla="*/ 10643796 w 10915764"/>
              <a:gd name="connsiteY4" fmla="*/ 692761 h 5838434"/>
              <a:gd name="connsiteX5" fmla="*/ 10520978 w 10915764"/>
              <a:gd name="connsiteY5" fmla="*/ 2513494 h 5838434"/>
              <a:gd name="connsiteX6" fmla="*/ 10908255 w 10915764"/>
              <a:gd name="connsiteY6" fmla="*/ 5267451 h 5838434"/>
              <a:gd name="connsiteX7" fmla="*/ 9331363 w 10915764"/>
              <a:gd name="connsiteY7" fmla="*/ 5501431 h 5838434"/>
              <a:gd name="connsiteX8" fmla="*/ 7121563 w 10915764"/>
              <a:gd name="connsiteY8" fmla="*/ 5633212 h 5838434"/>
              <a:gd name="connsiteX9" fmla="*/ 3614569 w 10915764"/>
              <a:gd name="connsiteY9" fmla="*/ 5116845 h 5838434"/>
              <a:gd name="connsiteX10" fmla="*/ 1010323 w 10915764"/>
              <a:gd name="connsiteY10" fmla="*/ 5565976 h 5838434"/>
              <a:gd name="connsiteX11" fmla="*/ 0 w 10915764"/>
              <a:gd name="connsiteY11" fmla="*/ 4256234 h 5838434"/>
              <a:gd name="connsiteX12" fmla="*/ 763794 w 10915764"/>
              <a:gd name="connsiteY12" fmla="*/ 2524251 h 5838434"/>
              <a:gd name="connsiteX13" fmla="*/ 536986 w 10915764"/>
              <a:gd name="connsiteY13" fmla="*/ 359274 h 5838434"/>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331363 w 10915764"/>
              <a:gd name="connsiteY7" fmla="*/ 5501431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148483 w 10915764"/>
              <a:gd name="connsiteY7" fmla="*/ 5028095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148483 w 10915764"/>
              <a:gd name="connsiteY7" fmla="*/ 5028095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331363 w 10915764"/>
              <a:gd name="connsiteY7" fmla="*/ 5340067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331363 w 10915764"/>
              <a:gd name="connsiteY7" fmla="*/ 5340067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701149"/>
              <a:gd name="connsiteX1" fmla="*/ 2990627 w 10915764"/>
              <a:gd name="connsiteY1" fmla="*/ 437269 h 5701149"/>
              <a:gd name="connsiteX2" fmla="*/ 5970495 w 10915764"/>
              <a:gd name="connsiteY2" fmla="*/ 114539 h 5701149"/>
              <a:gd name="connsiteX3" fmla="*/ 8520058 w 10915764"/>
              <a:gd name="connsiteY3" fmla="*/ 663180 h 5701149"/>
              <a:gd name="connsiteX4" fmla="*/ 10643796 w 10915764"/>
              <a:gd name="connsiteY4" fmla="*/ 692761 h 5701149"/>
              <a:gd name="connsiteX5" fmla="*/ 10520978 w 10915764"/>
              <a:gd name="connsiteY5" fmla="*/ 2513494 h 5701149"/>
              <a:gd name="connsiteX6" fmla="*/ 10908255 w 10915764"/>
              <a:gd name="connsiteY6" fmla="*/ 5267451 h 5701149"/>
              <a:gd name="connsiteX7" fmla="*/ 9331363 w 10915764"/>
              <a:gd name="connsiteY7" fmla="*/ 5340067 h 5701149"/>
              <a:gd name="connsiteX8" fmla="*/ 7121563 w 10915764"/>
              <a:gd name="connsiteY8" fmla="*/ 5633212 h 5701149"/>
              <a:gd name="connsiteX9" fmla="*/ 3614569 w 10915764"/>
              <a:gd name="connsiteY9" fmla="*/ 5116845 h 5701149"/>
              <a:gd name="connsiteX10" fmla="*/ 1010323 w 10915764"/>
              <a:gd name="connsiteY10" fmla="*/ 5565976 h 5701149"/>
              <a:gd name="connsiteX11" fmla="*/ 0 w 10915764"/>
              <a:gd name="connsiteY11" fmla="*/ 4256234 h 5701149"/>
              <a:gd name="connsiteX12" fmla="*/ 763794 w 10915764"/>
              <a:gd name="connsiteY12" fmla="*/ 2524251 h 5701149"/>
              <a:gd name="connsiteX13" fmla="*/ 536986 w 10915764"/>
              <a:gd name="connsiteY13" fmla="*/ 359274 h 5701149"/>
              <a:gd name="connsiteX0" fmla="*/ 536986 w 10915764"/>
              <a:gd name="connsiteY0" fmla="*/ 359274 h 5623349"/>
              <a:gd name="connsiteX1" fmla="*/ 2990627 w 10915764"/>
              <a:gd name="connsiteY1" fmla="*/ 437269 h 5623349"/>
              <a:gd name="connsiteX2" fmla="*/ 5970495 w 10915764"/>
              <a:gd name="connsiteY2" fmla="*/ 114539 h 5623349"/>
              <a:gd name="connsiteX3" fmla="*/ 8520058 w 10915764"/>
              <a:gd name="connsiteY3" fmla="*/ 663180 h 5623349"/>
              <a:gd name="connsiteX4" fmla="*/ 10643796 w 10915764"/>
              <a:gd name="connsiteY4" fmla="*/ 692761 h 5623349"/>
              <a:gd name="connsiteX5" fmla="*/ 10520978 w 10915764"/>
              <a:gd name="connsiteY5" fmla="*/ 2513494 h 5623349"/>
              <a:gd name="connsiteX6" fmla="*/ 10908255 w 10915764"/>
              <a:gd name="connsiteY6" fmla="*/ 5267451 h 5623349"/>
              <a:gd name="connsiteX7" fmla="*/ 9331363 w 10915764"/>
              <a:gd name="connsiteY7" fmla="*/ 5340067 h 5623349"/>
              <a:gd name="connsiteX8" fmla="*/ 7067774 w 10915764"/>
              <a:gd name="connsiteY8" fmla="*/ 5396544 h 5623349"/>
              <a:gd name="connsiteX9" fmla="*/ 3614569 w 10915764"/>
              <a:gd name="connsiteY9" fmla="*/ 5116845 h 5623349"/>
              <a:gd name="connsiteX10" fmla="*/ 1010323 w 10915764"/>
              <a:gd name="connsiteY10" fmla="*/ 5565976 h 5623349"/>
              <a:gd name="connsiteX11" fmla="*/ 0 w 10915764"/>
              <a:gd name="connsiteY11" fmla="*/ 4256234 h 5623349"/>
              <a:gd name="connsiteX12" fmla="*/ 763794 w 10915764"/>
              <a:gd name="connsiteY12" fmla="*/ 2524251 h 5623349"/>
              <a:gd name="connsiteX13" fmla="*/ 536986 w 10915764"/>
              <a:gd name="connsiteY13" fmla="*/ 359274 h 5623349"/>
              <a:gd name="connsiteX0" fmla="*/ 536986 w 10915764"/>
              <a:gd name="connsiteY0" fmla="*/ 359274 h 5623349"/>
              <a:gd name="connsiteX1" fmla="*/ 2990627 w 10915764"/>
              <a:gd name="connsiteY1" fmla="*/ 437269 h 5623349"/>
              <a:gd name="connsiteX2" fmla="*/ 5970495 w 10915764"/>
              <a:gd name="connsiteY2" fmla="*/ 114539 h 5623349"/>
              <a:gd name="connsiteX3" fmla="*/ 8520058 w 10915764"/>
              <a:gd name="connsiteY3" fmla="*/ 663180 h 5623349"/>
              <a:gd name="connsiteX4" fmla="*/ 10643796 w 10915764"/>
              <a:gd name="connsiteY4" fmla="*/ 692761 h 5623349"/>
              <a:gd name="connsiteX5" fmla="*/ 10520978 w 10915764"/>
              <a:gd name="connsiteY5" fmla="*/ 2513494 h 5623349"/>
              <a:gd name="connsiteX6" fmla="*/ 10908255 w 10915764"/>
              <a:gd name="connsiteY6" fmla="*/ 5267451 h 5623349"/>
              <a:gd name="connsiteX7" fmla="*/ 9331363 w 10915764"/>
              <a:gd name="connsiteY7" fmla="*/ 5340067 h 5623349"/>
              <a:gd name="connsiteX8" fmla="*/ 7078531 w 10915764"/>
              <a:gd name="connsiteY8" fmla="*/ 5547151 h 5623349"/>
              <a:gd name="connsiteX9" fmla="*/ 3614569 w 10915764"/>
              <a:gd name="connsiteY9" fmla="*/ 5116845 h 5623349"/>
              <a:gd name="connsiteX10" fmla="*/ 1010323 w 10915764"/>
              <a:gd name="connsiteY10" fmla="*/ 5565976 h 5623349"/>
              <a:gd name="connsiteX11" fmla="*/ 0 w 10915764"/>
              <a:gd name="connsiteY11" fmla="*/ 4256234 h 5623349"/>
              <a:gd name="connsiteX12" fmla="*/ 763794 w 10915764"/>
              <a:gd name="connsiteY12" fmla="*/ 2524251 h 5623349"/>
              <a:gd name="connsiteX13" fmla="*/ 536986 w 10915764"/>
              <a:gd name="connsiteY13" fmla="*/ 359274 h 5623349"/>
              <a:gd name="connsiteX0" fmla="*/ 536986 w 10915764"/>
              <a:gd name="connsiteY0" fmla="*/ 359274 h 5623349"/>
              <a:gd name="connsiteX1" fmla="*/ 2990627 w 10915764"/>
              <a:gd name="connsiteY1" fmla="*/ 437269 h 5623349"/>
              <a:gd name="connsiteX2" fmla="*/ 5970495 w 10915764"/>
              <a:gd name="connsiteY2" fmla="*/ 114539 h 5623349"/>
              <a:gd name="connsiteX3" fmla="*/ 8520058 w 10915764"/>
              <a:gd name="connsiteY3" fmla="*/ 663180 h 5623349"/>
              <a:gd name="connsiteX4" fmla="*/ 10643796 w 10915764"/>
              <a:gd name="connsiteY4" fmla="*/ 692761 h 5623349"/>
              <a:gd name="connsiteX5" fmla="*/ 10520978 w 10915764"/>
              <a:gd name="connsiteY5" fmla="*/ 2513494 h 5623349"/>
              <a:gd name="connsiteX6" fmla="*/ 10908255 w 10915764"/>
              <a:gd name="connsiteY6" fmla="*/ 5267451 h 5623349"/>
              <a:gd name="connsiteX7" fmla="*/ 9331363 w 10915764"/>
              <a:gd name="connsiteY7" fmla="*/ 5340067 h 5623349"/>
              <a:gd name="connsiteX8" fmla="*/ 7078531 w 10915764"/>
              <a:gd name="connsiteY8" fmla="*/ 5547151 h 5623349"/>
              <a:gd name="connsiteX9" fmla="*/ 3614569 w 10915764"/>
              <a:gd name="connsiteY9" fmla="*/ 5116845 h 5623349"/>
              <a:gd name="connsiteX10" fmla="*/ 1010323 w 10915764"/>
              <a:gd name="connsiteY10" fmla="*/ 5565976 h 5623349"/>
              <a:gd name="connsiteX11" fmla="*/ 0 w 10915764"/>
              <a:gd name="connsiteY11" fmla="*/ 4256234 h 5623349"/>
              <a:gd name="connsiteX12" fmla="*/ 763794 w 10915764"/>
              <a:gd name="connsiteY12" fmla="*/ 2524251 h 5623349"/>
              <a:gd name="connsiteX13" fmla="*/ 536986 w 1091576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1032724"/>
              <a:gd name="connsiteY0" fmla="*/ 359274 h 5623349"/>
              <a:gd name="connsiteX1" fmla="*/ 2990627 w 11032724"/>
              <a:gd name="connsiteY1" fmla="*/ 437269 h 5623349"/>
              <a:gd name="connsiteX2" fmla="*/ 5970495 w 11032724"/>
              <a:gd name="connsiteY2" fmla="*/ 114539 h 5623349"/>
              <a:gd name="connsiteX3" fmla="*/ 8520058 w 11032724"/>
              <a:gd name="connsiteY3" fmla="*/ 663180 h 5623349"/>
              <a:gd name="connsiteX4" fmla="*/ 10643796 w 11032724"/>
              <a:gd name="connsiteY4" fmla="*/ 692761 h 5623349"/>
              <a:gd name="connsiteX5" fmla="*/ 10520978 w 11032724"/>
              <a:gd name="connsiteY5" fmla="*/ 2513494 h 5623349"/>
              <a:gd name="connsiteX6" fmla="*/ 11026589 w 11032724"/>
              <a:gd name="connsiteY6" fmla="*/ 4912449 h 5623349"/>
              <a:gd name="connsiteX7" fmla="*/ 9331363 w 11032724"/>
              <a:gd name="connsiteY7" fmla="*/ 5340067 h 5623349"/>
              <a:gd name="connsiteX8" fmla="*/ 7078531 w 11032724"/>
              <a:gd name="connsiteY8" fmla="*/ 5547151 h 5623349"/>
              <a:gd name="connsiteX9" fmla="*/ 3614569 w 11032724"/>
              <a:gd name="connsiteY9" fmla="*/ 5116845 h 5623349"/>
              <a:gd name="connsiteX10" fmla="*/ 1010323 w 11032724"/>
              <a:gd name="connsiteY10" fmla="*/ 5565976 h 5623349"/>
              <a:gd name="connsiteX11" fmla="*/ 0 w 11032724"/>
              <a:gd name="connsiteY11" fmla="*/ 4256234 h 5623349"/>
              <a:gd name="connsiteX12" fmla="*/ 763794 w 11032724"/>
              <a:gd name="connsiteY12" fmla="*/ 2524251 h 5623349"/>
              <a:gd name="connsiteX13" fmla="*/ 536986 w 11032724"/>
              <a:gd name="connsiteY13" fmla="*/ 359274 h 5623349"/>
              <a:gd name="connsiteX0" fmla="*/ 536986 w 10841707"/>
              <a:gd name="connsiteY0" fmla="*/ 359274 h 5683489"/>
              <a:gd name="connsiteX1" fmla="*/ 2990627 w 10841707"/>
              <a:gd name="connsiteY1" fmla="*/ 437269 h 5683489"/>
              <a:gd name="connsiteX2" fmla="*/ 5970495 w 10841707"/>
              <a:gd name="connsiteY2" fmla="*/ 114539 h 5683489"/>
              <a:gd name="connsiteX3" fmla="*/ 8520058 w 10841707"/>
              <a:gd name="connsiteY3" fmla="*/ 663180 h 5683489"/>
              <a:gd name="connsiteX4" fmla="*/ 10643796 w 10841707"/>
              <a:gd name="connsiteY4" fmla="*/ 692761 h 5683489"/>
              <a:gd name="connsiteX5" fmla="*/ 10520978 w 10841707"/>
              <a:gd name="connsiteY5" fmla="*/ 2513494 h 5683489"/>
              <a:gd name="connsiteX6" fmla="*/ 10832951 w 10841707"/>
              <a:gd name="connsiteY6" fmla="*/ 5461089 h 5683489"/>
              <a:gd name="connsiteX7" fmla="*/ 9331363 w 10841707"/>
              <a:gd name="connsiteY7" fmla="*/ 5340067 h 5683489"/>
              <a:gd name="connsiteX8" fmla="*/ 7078531 w 10841707"/>
              <a:gd name="connsiteY8" fmla="*/ 5547151 h 5683489"/>
              <a:gd name="connsiteX9" fmla="*/ 3614569 w 10841707"/>
              <a:gd name="connsiteY9" fmla="*/ 5116845 h 5683489"/>
              <a:gd name="connsiteX10" fmla="*/ 1010323 w 10841707"/>
              <a:gd name="connsiteY10" fmla="*/ 5565976 h 5683489"/>
              <a:gd name="connsiteX11" fmla="*/ 0 w 10841707"/>
              <a:gd name="connsiteY11" fmla="*/ 4256234 h 5683489"/>
              <a:gd name="connsiteX12" fmla="*/ 763794 w 10841707"/>
              <a:gd name="connsiteY12" fmla="*/ 2524251 h 5683489"/>
              <a:gd name="connsiteX13" fmla="*/ 536986 w 10841707"/>
              <a:gd name="connsiteY13" fmla="*/ 359274 h 5683489"/>
              <a:gd name="connsiteX0" fmla="*/ 536986 w 11067361"/>
              <a:gd name="connsiteY0" fmla="*/ 359274 h 5683489"/>
              <a:gd name="connsiteX1" fmla="*/ 2990627 w 11067361"/>
              <a:gd name="connsiteY1" fmla="*/ 437269 h 5683489"/>
              <a:gd name="connsiteX2" fmla="*/ 5970495 w 11067361"/>
              <a:gd name="connsiteY2" fmla="*/ 114539 h 5683489"/>
              <a:gd name="connsiteX3" fmla="*/ 8520058 w 11067361"/>
              <a:gd name="connsiteY3" fmla="*/ 663180 h 5683489"/>
              <a:gd name="connsiteX4" fmla="*/ 10643796 w 11067361"/>
              <a:gd name="connsiteY4" fmla="*/ 692761 h 5683489"/>
              <a:gd name="connsiteX5" fmla="*/ 10520978 w 11067361"/>
              <a:gd name="connsiteY5" fmla="*/ 2513494 h 5683489"/>
              <a:gd name="connsiteX6" fmla="*/ 11048104 w 11067361"/>
              <a:gd name="connsiteY6" fmla="*/ 3761381 h 5683489"/>
              <a:gd name="connsiteX7" fmla="*/ 10832951 w 11067361"/>
              <a:gd name="connsiteY7" fmla="*/ 5461089 h 5683489"/>
              <a:gd name="connsiteX8" fmla="*/ 9331363 w 11067361"/>
              <a:gd name="connsiteY8" fmla="*/ 5340067 h 5683489"/>
              <a:gd name="connsiteX9" fmla="*/ 7078531 w 11067361"/>
              <a:gd name="connsiteY9" fmla="*/ 5547151 h 5683489"/>
              <a:gd name="connsiteX10" fmla="*/ 3614569 w 11067361"/>
              <a:gd name="connsiteY10" fmla="*/ 5116845 h 5683489"/>
              <a:gd name="connsiteX11" fmla="*/ 1010323 w 11067361"/>
              <a:gd name="connsiteY11" fmla="*/ 5565976 h 5683489"/>
              <a:gd name="connsiteX12" fmla="*/ 0 w 11067361"/>
              <a:gd name="connsiteY12" fmla="*/ 4256234 h 5683489"/>
              <a:gd name="connsiteX13" fmla="*/ 763794 w 11067361"/>
              <a:gd name="connsiteY13" fmla="*/ 2524251 h 5683489"/>
              <a:gd name="connsiteX14" fmla="*/ 536986 w 11067361"/>
              <a:gd name="connsiteY14" fmla="*/ 359274 h 5683489"/>
              <a:gd name="connsiteX0" fmla="*/ 536986 w 11067361"/>
              <a:gd name="connsiteY0" fmla="*/ 359274 h 5683489"/>
              <a:gd name="connsiteX1" fmla="*/ 2990627 w 11067361"/>
              <a:gd name="connsiteY1" fmla="*/ 437269 h 5683489"/>
              <a:gd name="connsiteX2" fmla="*/ 5970495 w 11067361"/>
              <a:gd name="connsiteY2" fmla="*/ 114539 h 5683489"/>
              <a:gd name="connsiteX3" fmla="*/ 8520058 w 11067361"/>
              <a:gd name="connsiteY3" fmla="*/ 663180 h 5683489"/>
              <a:gd name="connsiteX4" fmla="*/ 10643796 w 11067361"/>
              <a:gd name="connsiteY4" fmla="*/ 692761 h 5683489"/>
              <a:gd name="connsiteX5" fmla="*/ 10520978 w 11067361"/>
              <a:gd name="connsiteY5" fmla="*/ 2513494 h 5683489"/>
              <a:gd name="connsiteX6" fmla="*/ 11048104 w 11067361"/>
              <a:gd name="connsiteY6" fmla="*/ 3761381 h 5683489"/>
              <a:gd name="connsiteX7" fmla="*/ 10832951 w 11067361"/>
              <a:gd name="connsiteY7" fmla="*/ 5461089 h 5683489"/>
              <a:gd name="connsiteX8" fmla="*/ 9331363 w 11067361"/>
              <a:gd name="connsiteY8" fmla="*/ 5340067 h 5683489"/>
              <a:gd name="connsiteX9" fmla="*/ 7078531 w 11067361"/>
              <a:gd name="connsiteY9" fmla="*/ 5547151 h 5683489"/>
              <a:gd name="connsiteX10" fmla="*/ 3302597 w 11067361"/>
              <a:gd name="connsiteY10" fmla="*/ 4923207 h 5683489"/>
              <a:gd name="connsiteX11" fmla="*/ 1010323 w 11067361"/>
              <a:gd name="connsiteY11" fmla="*/ 5565976 h 5683489"/>
              <a:gd name="connsiteX12" fmla="*/ 0 w 11067361"/>
              <a:gd name="connsiteY12" fmla="*/ 4256234 h 5683489"/>
              <a:gd name="connsiteX13" fmla="*/ 763794 w 11067361"/>
              <a:gd name="connsiteY13" fmla="*/ 2524251 h 5683489"/>
              <a:gd name="connsiteX14" fmla="*/ 536986 w 11067361"/>
              <a:gd name="connsiteY14" fmla="*/ 359274 h 5683489"/>
              <a:gd name="connsiteX0" fmla="*/ 536986 w 11067361"/>
              <a:gd name="connsiteY0" fmla="*/ 359274 h 5683489"/>
              <a:gd name="connsiteX1" fmla="*/ 2990627 w 11067361"/>
              <a:gd name="connsiteY1" fmla="*/ 437269 h 5683489"/>
              <a:gd name="connsiteX2" fmla="*/ 5970495 w 11067361"/>
              <a:gd name="connsiteY2" fmla="*/ 114539 h 5683489"/>
              <a:gd name="connsiteX3" fmla="*/ 8520058 w 11067361"/>
              <a:gd name="connsiteY3" fmla="*/ 663180 h 5683489"/>
              <a:gd name="connsiteX4" fmla="*/ 10643796 w 11067361"/>
              <a:gd name="connsiteY4" fmla="*/ 692761 h 5683489"/>
              <a:gd name="connsiteX5" fmla="*/ 10520978 w 11067361"/>
              <a:gd name="connsiteY5" fmla="*/ 2513494 h 5683489"/>
              <a:gd name="connsiteX6" fmla="*/ 11048104 w 11067361"/>
              <a:gd name="connsiteY6" fmla="*/ 3761381 h 5683489"/>
              <a:gd name="connsiteX7" fmla="*/ 10832951 w 11067361"/>
              <a:gd name="connsiteY7" fmla="*/ 5461089 h 5683489"/>
              <a:gd name="connsiteX8" fmla="*/ 9331363 w 11067361"/>
              <a:gd name="connsiteY8" fmla="*/ 5340067 h 5683489"/>
              <a:gd name="connsiteX9" fmla="*/ 5088367 w 11067361"/>
              <a:gd name="connsiteY9" fmla="*/ 5590182 h 5683489"/>
              <a:gd name="connsiteX10" fmla="*/ 3302597 w 11067361"/>
              <a:gd name="connsiteY10" fmla="*/ 4923207 h 5683489"/>
              <a:gd name="connsiteX11" fmla="*/ 1010323 w 11067361"/>
              <a:gd name="connsiteY11" fmla="*/ 5565976 h 5683489"/>
              <a:gd name="connsiteX12" fmla="*/ 0 w 11067361"/>
              <a:gd name="connsiteY12" fmla="*/ 4256234 h 5683489"/>
              <a:gd name="connsiteX13" fmla="*/ 763794 w 11067361"/>
              <a:gd name="connsiteY13" fmla="*/ 2524251 h 5683489"/>
              <a:gd name="connsiteX14" fmla="*/ 536986 w 11067361"/>
              <a:gd name="connsiteY14" fmla="*/ 359274 h 5683489"/>
              <a:gd name="connsiteX0" fmla="*/ 536986 w 11067361"/>
              <a:gd name="connsiteY0" fmla="*/ 359274 h 5649710"/>
              <a:gd name="connsiteX1" fmla="*/ 2990627 w 11067361"/>
              <a:gd name="connsiteY1" fmla="*/ 437269 h 5649710"/>
              <a:gd name="connsiteX2" fmla="*/ 5970495 w 11067361"/>
              <a:gd name="connsiteY2" fmla="*/ 114539 h 5649710"/>
              <a:gd name="connsiteX3" fmla="*/ 8520058 w 11067361"/>
              <a:gd name="connsiteY3" fmla="*/ 663180 h 5649710"/>
              <a:gd name="connsiteX4" fmla="*/ 10643796 w 11067361"/>
              <a:gd name="connsiteY4" fmla="*/ 692761 h 5649710"/>
              <a:gd name="connsiteX5" fmla="*/ 10520978 w 11067361"/>
              <a:gd name="connsiteY5" fmla="*/ 2513494 h 5649710"/>
              <a:gd name="connsiteX6" fmla="*/ 11048104 w 11067361"/>
              <a:gd name="connsiteY6" fmla="*/ 3761381 h 5649710"/>
              <a:gd name="connsiteX7" fmla="*/ 10832951 w 11067361"/>
              <a:gd name="connsiteY7" fmla="*/ 5461089 h 5649710"/>
              <a:gd name="connsiteX8" fmla="*/ 8169537 w 11067361"/>
              <a:gd name="connsiteY8" fmla="*/ 4942034 h 5649710"/>
              <a:gd name="connsiteX9" fmla="*/ 5088367 w 11067361"/>
              <a:gd name="connsiteY9" fmla="*/ 5590182 h 5649710"/>
              <a:gd name="connsiteX10" fmla="*/ 3302597 w 11067361"/>
              <a:gd name="connsiteY10" fmla="*/ 4923207 h 5649710"/>
              <a:gd name="connsiteX11" fmla="*/ 1010323 w 11067361"/>
              <a:gd name="connsiteY11" fmla="*/ 5565976 h 5649710"/>
              <a:gd name="connsiteX12" fmla="*/ 0 w 11067361"/>
              <a:gd name="connsiteY12" fmla="*/ 4256234 h 5649710"/>
              <a:gd name="connsiteX13" fmla="*/ 763794 w 11067361"/>
              <a:gd name="connsiteY13" fmla="*/ 2524251 h 5649710"/>
              <a:gd name="connsiteX14" fmla="*/ 536986 w 11067361"/>
              <a:gd name="connsiteY14" fmla="*/ 359274 h 5649710"/>
              <a:gd name="connsiteX0" fmla="*/ 536986 w 11050011"/>
              <a:gd name="connsiteY0" fmla="*/ 359274 h 5649710"/>
              <a:gd name="connsiteX1" fmla="*/ 2990627 w 11050011"/>
              <a:gd name="connsiteY1" fmla="*/ 437269 h 5649710"/>
              <a:gd name="connsiteX2" fmla="*/ 5970495 w 11050011"/>
              <a:gd name="connsiteY2" fmla="*/ 114539 h 5649710"/>
              <a:gd name="connsiteX3" fmla="*/ 8520058 w 11050011"/>
              <a:gd name="connsiteY3" fmla="*/ 663180 h 5649710"/>
              <a:gd name="connsiteX4" fmla="*/ 10643796 w 11050011"/>
              <a:gd name="connsiteY4" fmla="*/ 692761 h 5649710"/>
              <a:gd name="connsiteX5" fmla="*/ 10520978 w 11050011"/>
              <a:gd name="connsiteY5" fmla="*/ 2513494 h 5649710"/>
              <a:gd name="connsiteX6" fmla="*/ 11048104 w 11050011"/>
              <a:gd name="connsiteY6" fmla="*/ 3761381 h 5649710"/>
              <a:gd name="connsiteX7" fmla="*/ 9854005 w 11050011"/>
              <a:gd name="connsiteY7" fmla="*/ 5331997 h 5649710"/>
              <a:gd name="connsiteX8" fmla="*/ 8169537 w 11050011"/>
              <a:gd name="connsiteY8" fmla="*/ 4942034 h 5649710"/>
              <a:gd name="connsiteX9" fmla="*/ 5088367 w 11050011"/>
              <a:gd name="connsiteY9" fmla="*/ 5590182 h 5649710"/>
              <a:gd name="connsiteX10" fmla="*/ 3302597 w 11050011"/>
              <a:gd name="connsiteY10" fmla="*/ 4923207 h 5649710"/>
              <a:gd name="connsiteX11" fmla="*/ 1010323 w 11050011"/>
              <a:gd name="connsiteY11" fmla="*/ 5565976 h 5649710"/>
              <a:gd name="connsiteX12" fmla="*/ 0 w 11050011"/>
              <a:gd name="connsiteY12" fmla="*/ 4256234 h 5649710"/>
              <a:gd name="connsiteX13" fmla="*/ 763794 w 11050011"/>
              <a:gd name="connsiteY13" fmla="*/ 2524251 h 5649710"/>
              <a:gd name="connsiteX14" fmla="*/ 536986 w 11050011"/>
              <a:gd name="connsiteY14" fmla="*/ 359274 h 5649710"/>
              <a:gd name="connsiteX0" fmla="*/ 536986 w 11053672"/>
              <a:gd name="connsiteY0" fmla="*/ 359274 h 5649710"/>
              <a:gd name="connsiteX1" fmla="*/ 2990627 w 11053672"/>
              <a:gd name="connsiteY1" fmla="*/ 437269 h 5649710"/>
              <a:gd name="connsiteX2" fmla="*/ 5970495 w 11053672"/>
              <a:gd name="connsiteY2" fmla="*/ 114539 h 5649710"/>
              <a:gd name="connsiteX3" fmla="*/ 8520058 w 11053672"/>
              <a:gd name="connsiteY3" fmla="*/ 663180 h 5649710"/>
              <a:gd name="connsiteX4" fmla="*/ 10643796 w 11053672"/>
              <a:gd name="connsiteY4" fmla="*/ 692761 h 5649710"/>
              <a:gd name="connsiteX5" fmla="*/ 10520978 w 11053672"/>
              <a:gd name="connsiteY5" fmla="*/ 2513494 h 5649710"/>
              <a:gd name="connsiteX6" fmla="*/ 11048104 w 11053672"/>
              <a:gd name="connsiteY6" fmla="*/ 3761381 h 5649710"/>
              <a:gd name="connsiteX7" fmla="*/ 9854005 w 11053672"/>
              <a:gd name="connsiteY7" fmla="*/ 5331997 h 5649710"/>
              <a:gd name="connsiteX8" fmla="*/ 8169537 w 11053672"/>
              <a:gd name="connsiteY8" fmla="*/ 4942034 h 5649710"/>
              <a:gd name="connsiteX9" fmla="*/ 5088367 w 11053672"/>
              <a:gd name="connsiteY9" fmla="*/ 5590182 h 5649710"/>
              <a:gd name="connsiteX10" fmla="*/ 3302597 w 11053672"/>
              <a:gd name="connsiteY10" fmla="*/ 4923207 h 5649710"/>
              <a:gd name="connsiteX11" fmla="*/ 1010323 w 11053672"/>
              <a:gd name="connsiteY11" fmla="*/ 5565976 h 5649710"/>
              <a:gd name="connsiteX12" fmla="*/ 0 w 11053672"/>
              <a:gd name="connsiteY12" fmla="*/ 4256234 h 5649710"/>
              <a:gd name="connsiteX13" fmla="*/ 763794 w 11053672"/>
              <a:gd name="connsiteY13" fmla="*/ 2524251 h 5649710"/>
              <a:gd name="connsiteX14" fmla="*/ 536986 w 11053672"/>
              <a:gd name="connsiteY14" fmla="*/ 359274 h 5649710"/>
              <a:gd name="connsiteX0" fmla="*/ 536986 w 11053672"/>
              <a:gd name="connsiteY0" fmla="*/ 359274 h 5649710"/>
              <a:gd name="connsiteX1" fmla="*/ 2990627 w 11053672"/>
              <a:gd name="connsiteY1" fmla="*/ 437269 h 5649710"/>
              <a:gd name="connsiteX2" fmla="*/ 5970495 w 11053672"/>
              <a:gd name="connsiteY2" fmla="*/ 114539 h 5649710"/>
              <a:gd name="connsiteX3" fmla="*/ 8520058 w 11053672"/>
              <a:gd name="connsiteY3" fmla="*/ 663180 h 5649710"/>
              <a:gd name="connsiteX4" fmla="*/ 10643796 w 11053672"/>
              <a:gd name="connsiteY4" fmla="*/ 692761 h 5649710"/>
              <a:gd name="connsiteX5" fmla="*/ 10520978 w 11053672"/>
              <a:gd name="connsiteY5" fmla="*/ 2513494 h 5649710"/>
              <a:gd name="connsiteX6" fmla="*/ 11048104 w 11053672"/>
              <a:gd name="connsiteY6" fmla="*/ 3761381 h 5649710"/>
              <a:gd name="connsiteX7" fmla="*/ 9854005 w 11053672"/>
              <a:gd name="connsiteY7" fmla="*/ 5439574 h 5649710"/>
              <a:gd name="connsiteX8" fmla="*/ 8169537 w 11053672"/>
              <a:gd name="connsiteY8" fmla="*/ 4942034 h 5649710"/>
              <a:gd name="connsiteX9" fmla="*/ 5088367 w 11053672"/>
              <a:gd name="connsiteY9" fmla="*/ 5590182 h 5649710"/>
              <a:gd name="connsiteX10" fmla="*/ 3302597 w 11053672"/>
              <a:gd name="connsiteY10" fmla="*/ 4923207 h 5649710"/>
              <a:gd name="connsiteX11" fmla="*/ 1010323 w 11053672"/>
              <a:gd name="connsiteY11" fmla="*/ 5565976 h 5649710"/>
              <a:gd name="connsiteX12" fmla="*/ 0 w 11053672"/>
              <a:gd name="connsiteY12" fmla="*/ 4256234 h 5649710"/>
              <a:gd name="connsiteX13" fmla="*/ 763794 w 11053672"/>
              <a:gd name="connsiteY13" fmla="*/ 2524251 h 5649710"/>
              <a:gd name="connsiteX14" fmla="*/ 536986 w 11053672"/>
              <a:gd name="connsiteY14" fmla="*/ 359274 h 5649710"/>
              <a:gd name="connsiteX0" fmla="*/ 536986 w 11053672"/>
              <a:gd name="connsiteY0" fmla="*/ 359274 h 5649710"/>
              <a:gd name="connsiteX1" fmla="*/ 2990627 w 11053672"/>
              <a:gd name="connsiteY1" fmla="*/ 437269 h 5649710"/>
              <a:gd name="connsiteX2" fmla="*/ 5970495 w 11053672"/>
              <a:gd name="connsiteY2" fmla="*/ 114539 h 5649710"/>
              <a:gd name="connsiteX3" fmla="*/ 8520058 w 11053672"/>
              <a:gd name="connsiteY3" fmla="*/ 663180 h 5649710"/>
              <a:gd name="connsiteX4" fmla="*/ 10643796 w 11053672"/>
              <a:gd name="connsiteY4" fmla="*/ 692761 h 5649710"/>
              <a:gd name="connsiteX5" fmla="*/ 10520978 w 11053672"/>
              <a:gd name="connsiteY5" fmla="*/ 2513494 h 5649710"/>
              <a:gd name="connsiteX6" fmla="*/ 11048104 w 11053672"/>
              <a:gd name="connsiteY6" fmla="*/ 3761381 h 5649710"/>
              <a:gd name="connsiteX7" fmla="*/ 9854005 w 11053672"/>
              <a:gd name="connsiteY7" fmla="*/ 5439574 h 5649710"/>
              <a:gd name="connsiteX8" fmla="*/ 8169537 w 11053672"/>
              <a:gd name="connsiteY8" fmla="*/ 4942034 h 5649710"/>
              <a:gd name="connsiteX9" fmla="*/ 5088367 w 11053672"/>
              <a:gd name="connsiteY9" fmla="*/ 5590182 h 5649710"/>
              <a:gd name="connsiteX10" fmla="*/ 3302597 w 11053672"/>
              <a:gd name="connsiteY10" fmla="*/ 4923207 h 5649710"/>
              <a:gd name="connsiteX11" fmla="*/ 1010323 w 11053672"/>
              <a:gd name="connsiteY11" fmla="*/ 5565976 h 5649710"/>
              <a:gd name="connsiteX12" fmla="*/ 0 w 11053672"/>
              <a:gd name="connsiteY12" fmla="*/ 4256234 h 5649710"/>
              <a:gd name="connsiteX13" fmla="*/ 763794 w 11053672"/>
              <a:gd name="connsiteY13" fmla="*/ 2524251 h 5649710"/>
              <a:gd name="connsiteX14" fmla="*/ 536986 w 11053672"/>
              <a:gd name="connsiteY14" fmla="*/ 359274 h 5649710"/>
              <a:gd name="connsiteX0" fmla="*/ 536986 w 11053672"/>
              <a:gd name="connsiteY0" fmla="*/ 359274 h 5611861"/>
              <a:gd name="connsiteX1" fmla="*/ 2990627 w 11053672"/>
              <a:gd name="connsiteY1" fmla="*/ 437269 h 5611861"/>
              <a:gd name="connsiteX2" fmla="*/ 5970495 w 11053672"/>
              <a:gd name="connsiteY2" fmla="*/ 114539 h 5611861"/>
              <a:gd name="connsiteX3" fmla="*/ 8520058 w 11053672"/>
              <a:gd name="connsiteY3" fmla="*/ 663180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536986 w 11053672"/>
              <a:gd name="connsiteY0" fmla="*/ 359274 h 5611861"/>
              <a:gd name="connsiteX1" fmla="*/ 2990627 w 11053672"/>
              <a:gd name="connsiteY1" fmla="*/ 437269 h 5611861"/>
              <a:gd name="connsiteX2" fmla="*/ 5970495 w 11053672"/>
              <a:gd name="connsiteY2" fmla="*/ 114539 h 5611861"/>
              <a:gd name="connsiteX3" fmla="*/ 8520058 w 11053672"/>
              <a:gd name="connsiteY3" fmla="*/ 663180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536986 w 11053672"/>
              <a:gd name="connsiteY0" fmla="*/ 359274 h 5611861"/>
              <a:gd name="connsiteX1" fmla="*/ 2990627 w 11053672"/>
              <a:gd name="connsiteY1" fmla="*/ 437269 h 5611861"/>
              <a:gd name="connsiteX2" fmla="*/ 5970495 w 11053672"/>
              <a:gd name="connsiteY2" fmla="*/ 114539 h 5611861"/>
              <a:gd name="connsiteX3" fmla="*/ 8520058 w 11053672"/>
              <a:gd name="connsiteY3" fmla="*/ 663180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536986 w 11053672"/>
              <a:gd name="connsiteY0" fmla="*/ 359274 h 5611861"/>
              <a:gd name="connsiteX1" fmla="*/ 2990627 w 11053672"/>
              <a:gd name="connsiteY1" fmla="*/ 437269 h 5611861"/>
              <a:gd name="connsiteX2" fmla="*/ 5970495 w 11053672"/>
              <a:gd name="connsiteY2" fmla="*/ 114539 h 5611861"/>
              <a:gd name="connsiteX3" fmla="*/ 8520058 w 11053672"/>
              <a:gd name="connsiteY3" fmla="*/ 663180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536986 w 11053672"/>
              <a:gd name="connsiteY0" fmla="*/ 359274 h 5611861"/>
              <a:gd name="connsiteX1" fmla="*/ 2990627 w 11053672"/>
              <a:gd name="connsiteY1" fmla="*/ 437269 h 5611861"/>
              <a:gd name="connsiteX2" fmla="*/ 5970495 w 11053672"/>
              <a:gd name="connsiteY2" fmla="*/ 114539 h 5611861"/>
              <a:gd name="connsiteX3" fmla="*/ 8509300 w 11053672"/>
              <a:gd name="connsiteY3" fmla="*/ 523331 h 5611861"/>
              <a:gd name="connsiteX4" fmla="*/ 10643796 w 11053672"/>
              <a:gd name="connsiteY4" fmla="*/ 692761 h 5611861"/>
              <a:gd name="connsiteX5" fmla="*/ 10520978 w 11053672"/>
              <a:gd name="connsiteY5" fmla="*/ 2513494 h 5611861"/>
              <a:gd name="connsiteX6" fmla="*/ 11048104 w 11053672"/>
              <a:gd name="connsiteY6" fmla="*/ 3761381 h 5611861"/>
              <a:gd name="connsiteX7" fmla="*/ 9854005 w 11053672"/>
              <a:gd name="connsiteY7" fmla="*/ 5439574 h 5611861"/>
              <a:gd name="connsiteX8" fmla="*/ 8169537 w 11053672"/>
              <a:gd name="connsiteY8" fmla="*/ 4942034 h 5611861"/>
              <a:gd name="connsiteX9" fmla="*/ 5088367 w 11053672"/>
              <a:gd name="connsiteY9" fmla="*/ 5590182 h 5611861"/>
              <a:gd name="connsiteX10" fmla="*/ 3302597 w 11053672"/>
              <a:gd name="connsiteY10" fmla="*/ 4923207 h 5611861"/>
              <a:gd name="connsiteX11" fmla="*/ 1010323 w 11053672"/>
              <a:gd name="connsiteY11" fmla="*/ 5565976 h 5611861"/>
              <a:gd name="connsiteX12" fmla="*/ 0 w 11053672"/>
              <a:gd name="connsiteY12" fmla="*/ 4256234 h 5611861"/>
              <a:gd name="connsiteX13" fmla="*/ 763794 w 11053672"/>
              <a:gd name="connsiteY13" fmla="*/ 2524251 h 5611861"/>
              <a:gd name="connsiteX14" fmla="*/ 536986 w 11053672"/>
              <a:gd name="connsiteY14" fmla="*/ 359274 h 5611861"/>
              <a:gd name="connsiteX0" fmla="*/ 795170 w 11053672"/>
              <a:gd name="connsiteY0" fmla="*/ 388149 h 5586948"/>
              <a:gd name="connsiteX1" fmla="*/ 2990627 w 11053672"/>
              <a:gd name="connsiteY1" fmla="*/ 412356 h 5586948"/>
              <a:gd name="connsiteX2" fmla="*/ 5970495 w 11053672"/>
              <a:gd name="connsiteY2" fmla="*/ 89626 h 5586948"/>
              <a:gd name="connsiteX3" fmla="*/ 8509300 w 11053672"/>
              <a:gd name="connsiteY3" fmla="*/ 498418 h 5586948"/>
              <a:gd name="connsiteX4" fmla="*/ 10643796 w 11053672"/>
              <a:gd name="connsiteY4" fmla="*/ 667848 h 5586948"/>
              <a:gd name="connsiteX5" fmla="*/ 10520978 w 11053672"/>
              <a:gd name="connsiteY5" fmla="*/ 2488581 h 5586948"/>
              <a:gd name="connsiteX6" fmla="*/ 11048104 w 11053672"/>
              <a:gd name="connsiteY6" fmla="*/ 3736468 h 5586948"/>
              <a:gd name="connsiteX7" fmla="*/ 9854005 w 11053672"/>
              <a:gd name="connsiteY7" fmla="*/ 5414661 h 5586948"/>
              <a:gd name="connsiteX8" fmla="*/ 8169537 w 11053672"/>
              <a:gd name="connsiteY8" fmla="*/ 4917121 h 5586948"/>
              <a:gd name="connsiteX9" fmla="*/ 5088367 w 11053672"/>
              <a:gd name="connsiteY9" fmla="*/ 5565269 h 5586948"/>
              <a:gd name="connsiteX10" fmla="*/ 3302597 w 11053672"/>
              <a:gd name="connsiteY10" fmla="*/ 4898294 h 5586948"/>
              <a:gd name="connsiteX11" fmla="*/ 1010323 w 11053672"/>
              <a:gd name="connsiteY11" fmla="*/ 5541063 h 5586948"/>
              <a:gd name="connsiteX12" fmla="*/ 0 w 11053672"/>
              <a:gd name="connsiteY12" fmla="*/ 4231321 h 5586948"/>
              <a:gd name="connsiteX13" fmla="*/ 763794 w 11053672"/>
              <a:gd name="connsiteY13" fmla="*/ 2499338 h 5586948"/>
              <a:gd name="connsiteX14" fmla="*/ 795170 w 11053672"/>
              <a:gd name="connsiteY14" fmla="*/ 388149 h 5586948"/>
              <a:gd name="connsiteX0" fmla="*/ 519445 w 10777947"/>
              <a:gd name="connsiteY0" fmla="*/ 388149 h 5586948"/>
              <a:gd name="connsiteX1" fmla="*/ 2714902 w 10777947"/>
              <a:gd name="connsiteY1" fmla="*/ 412356 h 5586948"/>
              <a:gd name="connsiteX2" fmla="*/ 5694770 w 10777947"/>
              <a:gd name="connsiteY2" fmla="*/ 89626 h 5586948"/>
              <a:gd name="connsiteX3" fmla="*/ 8233575 w 10777947"/>
              <a:gd name="connsiteY3" fmla="*/ 498418 h 5586948"/>
              <a:gd name="connsiteX4" fmla="*/ 10368071 w 10777947"/>
              <a:gd name="connsiteY4" fmla="*/ 667848 h 5586948"/>
              <a:gd name="connsiteX5" fmla="*/ 10245253 w 10777947"/>
              <a:gd name="connsiteY5" fmla="*/ 2488581 h 5586948"/>
              <a:gd name="connsiteX6" fmla="*/ 10772379 w 10777947"/>
              <a:gd name="connsiteY6" fmla="*/ 3736468 h 5586948"/>
              <a:gd name="connsiteX7" fmla="*/ 9578280 w 10777947"/>
              <a:gd name="connsiteY7" fmla="*/ 5414661 h 5586948"/>
              <a:gd name="connsiteX8" fmla="*/ 7893812 w 10777947"/>
              <a:gd name="connsiteY8" fmla="*/ 4917121 h 5586948"/>
              <a:gd name="connsiteX9" fmla="*/ 4812642 w 10777947"/>
              <a:gd name="connsiteY9" fmla="*/ 5565269 h 5586948"/>
              <a:gd name="connsiteX10" fmla="*/ 3026872 w 10777947"/>
              <a:gd name="connsiteY10" fmla="*/ 4898294 h 5586948"/>
              <a:gd name="connsiteX11" fmla="*/ 734598 w 10777947"/>
              <a:gd name="connsiteY11" fmla="*/ 5541063 h 5586948"/>
              <a:gd name="connsiteX12" fmla="*/ 68519 w 10777947"/>
              <a:gd name="connsiteY12" fmla="*/ 4166775 h 5586948"/>
              <a:gd name="connsiteX13" fmla="*/ 488069 w 10777947"/>
              <a:gd name="connsiteY13" fmla="*/ 2499338 h 5586948"/>
              <a:gd name="connsiteX14" fmla="*/ 519445 w 10777947"/>
              <a:gd name="connsiteY14" fmla="*/ 388149 h 5586948"/>
              <a:gd name="connsiteX0" fmla="*/ 450926 w 10709428"/>
              <a:gd name="connsiteY0" fmla="*/ 388149 h 5565686"/>
              <a:gd name="connsiteX1" fmla="*/ 2646383 w 10709428"/>
              <a:gd name="connsiteY1" fmla="*/ 412356 h 5565686"/>
              <a:gd name="connsiteX2" fmla="*/ 5626251 w 10709428"/>
              <a:gd name="connsiteY2" fmla="*/ 89626 h 5565686"/>
              <a:gd name="connsiteX3" fmla="*/ 8165056 w 10709428"/>
              <a:gd name="connsiteY3" fmla="*/ 498418 h 5565686"/>
              <a:gd name="connsiteX4" fmla="*/ 10299552 w 10709428"/>
              <a:gd name="connsiteY4" fmla="*/ 667848 h 5565686"/>
              <a:gd name="connsiteX5" fmla="*/ 10176734 w 10709428"/>
              <a:gd name="connsiteY5" fmla="*/ 2488581 h 5565686"/>
              <a:gd name="connsiteX6" fmla="*/ 10703860 w 10709428"/>
              <a:gd name="connsiteY6" fmla="*/ 3736468 h 5565686"/>
              <a:gd name="connsiteX7" fmla="*/ 9509761 w 10709428"/>
              <a:gd name="connsiteY7" fmla="*/ 5414661 h 5565686"/>
              <a:gd name="connsiteX8" fmla="*/ 7825293 w 10709428"/>
              <a:gd name="connsiteY8" fmla="*/ 4917121 h 5565686"/>
              <a:gd name="connsiteX9" fmla="*/ 4744123 w 10709428"/>
              <a:gd name="connsiteY9" fmla="*/ 5565269 h 5565686"/>
              <a:gd name="connsiteX10" fmla="*/ 2958353 w 10709428"/>
              <a:gd name="connsiteY10" fmla="*/ 4898294 h 5565686"/>
              <a:gd name="connsiteX11" fmla="*/ 913505 w 10709428"/>
              <a:gd name="connsiteY11" fmla="*/ 5164545 h 5565686"/>
              <a:gd name="connsiteX12" fmla="*/ 0 w 10709428"/>
              <a:gd name="connsiteY12" fmla="*/ 4166775 h 5565686"/>
              <a:gd name="connsiteX13" fmla="*/ 419550 w 10709428"/>
              <a:gd name="connsiteY13" fmla="*/ 2499338 h 5565686"/>
              <a:gd name="connsiteX14" fmla="*/ 450926 w 10709428"/>
              <a:gd name="connsiteY14" fmla="*/ 388149 h 5565686"/>
              <a:gd name="connsiteX0" fmla="*/ 476414 w 10734916"/>
              <a:gd name="connsiteY0" fmla="*/ 388149 h 5565686"/>
              <a:gd name="connsiteX1" fmla="*/ 2671871 w 10734916"/>
              <a:gd name="connsiteY1" fmla="*/ 412356 h 5565686"/>
              <a:gd name="connsiteX2" fmla="*/ 5651739 w 10734916"/>
              <a:gd name="connsiteY2" fmla="*/ 89626 h 5565686"/>
              <a:gd name="connsiteX3" fmla="*/ 8190544 w 10734916"/>
              <a:gd name="connsiteY3" fmla="*/ 498418 h 5565686"/>
              <a:gd name="connsiteX4" fmla="*/ 10325040 w 10734916"/>
              <a:gd name="connsiteY4" fmla="*/ 667848 h 5565686"/>
              <a:gd name="connsiteX5" fmla="*/ 10202222 w 10734916"/>
              <a:gd name="connsiteY5" fmla="*/ 2488581 h 5565686"/>
              <a:gd name="connsiteX6" fmla="*/ 10729348 w 10734916"/>
              <a:gd name="connsiteY6" fmla="*/ 3736468 h 5565686"/>
              <a:gd name="connsiteX7" fmla="*/ 9535249 w 10734916"/>
              <a:gd name="connsiteY7" fmla="*/ 5414661 h 5565686"/>
              <a:gd name="connsiteX8" fmla="*/ 7850781 w 10734916"/>
              <a:gd name="connsiteY8" fmla="*/ 4917121 h 5565686"/>
              <a:gd name="connsiteX9" fmla="*/ 4769611 w 10734916"/>
              <a:gd name="connsiteY9" fmla="*/ 5565269 h 5565686"/>
              <a:gd name="connsiteX10" fmla="*/ 2983841 w 10734916"/>
              <a:gd name="connsiteY10" fmla="*/ 4898294 h 5565686"/>
              <a:gd name="connsiteX11" fmla="*/ 938993 w 10734916"/>
              <a:gd name="connsiteY11" fmla="*/ 5164545 h 5565686"/>
              <a:gd name="connsiteX12" fmla="*/ 25488 w 10734916"/>
              <a:gd name="connsiteY12" fmla="*/ 4166775 h 5565686"/>
              <a:gd name="connsiteX13" fmla="*/ 445038 w 10734916"/>
              <a:gd name="connsiteY13" fmla="*/ 2499338 h 5565686"/>
              <a:gd name="connsiteX14" fmla="*/ 476414 w 10734916"/>
              <a:gd name="connsiteY14" fmla="*/ 388149 h 5565686"/>
              <a:gd name="connsiteX0" fmla="*/ 476414 w 10734916"/>
              <a:gd name="connsiteY0" fmla="*/ 388149 h 5565686"/>
              <a:gd name="connsiteX1" fmla="*/ 2671871 w 10734916"/>
              <a:gd name="connsiteY1" fmla="*/ 412356 h 5565686"/>
              <a:gd name="connsiteX2" fmla="*/ 5651739 w 10734916"/>
              <a:gd name="connsiteY2" fmla="*/ 89626 h 5565686"/>
              <a:gd name="connsiteX3" fmla="*/ 8190544 w 10734916"/>
              <a:gd name="connsiteY3" fmla="*/ 498418 h 5565686"/>
              <a:gd name="connsiteX4" fmla="*/ 10325040 w 10734916"/>
              <a:gd name="connsiteY4" fmla="*/ 667848 h 5565686"/>
              <a:gd name="connsiteX5" fmla="*/ 10202222 w 10734916"/>
              <a:gd name="connsiteY5" fmla="*/ 2488581 h 5565686"/>
              <a:gd name="connsiteX6" fmla="*/ 10729348 w 10734916"/>
              <a:gd name="connsiteY6" fmla="*/ 3736468 h 5565686"/>
              <a:gd name="connsiteX7" fmla="*/ 9535249 w 10734916"/>
              <a:gd name="connsiteY7" fmla="*/ 5414661 h 5565686"/>
              <a:gd name="connsiteX8" fmla="*/ 7850781 w 10734916"/>
              <a:gd name="connsiteY8" fmla="*/ 4917121 h 5565686"/>
              <a:gd name="connsiteX9" fmla="*/ 4769611 w 10734916"/>
              <a:gd name="connsiteY9" fmla="*/ 5565269 h 5565686"/>
              <a:gd name="connsiteX10" fmla="*/ 2983841 w 10734916"/>
              <a:gd name="connsiteY10" fmla="*/ 4898294 h 5565686"/>
              <a:gd name="connsiteX11" fmla="*/ 938993 w 10734916"/>
              <a:gd name="connsiteY11" fmla="*/ 5164545 h 5565686"/>
              <a:gd name="connsiteX12" fmla="*/ 25488 w 10734916"/>
              <a:gd name="connsiteY12" fmla="*/ 4166775 h 5565686"/>
              <a:gd name="connsiteX13" fmla="*/ 445038 w 10734916"/>
              <a:gd name="connsiteY13" fmla="*/ 2499338 h 5565686"/>
              <a:gd name="connsiteX14" fmla="*/ 476414 w 10734916"/>
              <a:gd name="connsiteY14" fmla="*/ 388149 h 5565686"/>
              <a:gd name="connsiteX0" fmla="*/ 476414 w 10734916"/>
              <a:gd name="connsiteY0" fmla="*/ 388149 h 5565686"/>
              <a:gd name="connsiteX1" fmla="*/ 2671871 w 10734916"/>
              <a:gd name="connsiteY1" fmla="*/ 412356 h 5565686"/>
              <a:gd name="connsiteX2" fmla="*/ 5651739 w 10734916"/>
              <a:gd name="connsiteY2" fmla="*/ 89626 h 5565686"/>
              <a:gd name="connsiteX3" fmla="*/ 8190544 w 10734916"/>
              <a:gd name="connsiteY3" fmla="*/ 498418 h 5565686"/>
              <a:gd name="connsiteX4" fmla="*/ 10325040 w 10734916"/>
              <a:gd name="connsiteY4" fmla="*/ 667848 h 5565686"/>
              <a:gd name="connsiteX5" fmla="*/ 10202222 w 10734916"/>
              <a:gd name="connsiteY5" fmla="*/ 2488581 h 5565686"/>
              <a:gd name="connsiteX6" fmla="*/ 10729348 w 10734916"/>
              <a:gd name="connsiteY6" fmla="*/ 3736468 h 5565686"/>
              <a:gd name="connsiteX7" fmla="*/ 9535249 w 10734916"/>
              <a:gd name="connsiteY7" fmla="*/ 5414661 h 5565686"/>
              <a:gd name="connsiteX8" fmla="*/ 7850781 w 10734916"/>
              <a:gd name="connsiteY8" fmla="*/ 4917121 h 5565686"/>
              <a:gd name="connsiteX9" fmla="*/ 4769611 w 10734916"/>
              <a:gd name="connsiteY9" fmla="*/ 5565269 h 5565686"/>
              <a:gd name="connsiteX10" fmla="*/ 2983841 w 10734916"/>
              <a:gd name="connsiteY10" fmla="*/ 4898294 h 5565686"/>
              <a:gd name="connsiteX11" fmla="*/ 938993 w 10734916"/>
              <a:gd name="connsiteY11" fmla="*/ 5164545 h 5565686"/>
              <a:gd name="connsiteX12" fmla="*/ 25488 w 10734916"/>
              <a:gd name="connsiteY12" fmla="*/ 4166775 h 5565686"/>
              <a:gd name="connsiteX13" fmla="*/ 445038 w 10734916"/>
              <a:gd name="connsiteY13" fmla="*/ 2499338 h 5565686"/>
              <a:gd name="connsiteX14" fmla="*/ 476414 w 10734916"/>
              <a:gd name="connsiteY14" fmla="*/ 388149 h 5565686"/>
              <a:gd name="connsiteX0" fmla="*/ 476414 w 10734916"/>
              <a:gd name="connsiteY0" fmla="*/ 388149 h 5565686"/>
              <a:gd name="connsiteX1" fmla="*/ 2671871 w 10734916"/>
              <a:gd name="connsiteY1" fmla="*/ 412356 h 5565686"/>
              <a:gd name="connsiteX2" fmla="*/ 5651739 w 10734916"/>
              <a:gd name="connsiteY2" fmla="*/ 89626 h 5565686"/>
              <a:gd name="connsiteX3" fmla="*/ 8190544 w 10734916"/>
              <a:gd name="connsiteY3" fmla="*/ 498418 h 5565686"/>
              <a:gd name="connsiteX4" fmla="*/ 10325040 w 10734916"/>
              <a:gd name="connsiteY4" fmla="*/ 667848 h 5565686"/>
              <a:gd name="connsiteX5" fmla="*/ 10202222 w 10734916"/>
              <a:gd name="connsiteY5" fmla="*/ 2488581 h 5565686"/>
              <a:gd name="connsiteX6" fmla="*/ 10729348 w 10734916"/>
              <a:gd name="connsiteY6" fmla="*/ 3736468 h 5565686"/>
              <a:gd name="connsiteX7" fmla="*/ 9535249 w 10734916"/>
              <a:gd name="connsiteY7" fmla="*/ 5414661 h 5565686"/>
              <a:gd name="connsiteX8" fmla="*/ 7850781 w 10734916"/>
              <a:gd name="connsiteY8" fmla="*/ 4917121 h 5565686"/>
              <a:gd name="connsiteX9" fmla="*/ 4769611 w 10734916"/>
              <a:gd name="connsiteY9" fmla="*/ 5565269 h 5565686"/>
              <a:gd name="connsiteX10" fmla="*/ 2983841 w 10734916"/>
              <a:gd name="connsiteY10" fmla="*/ 4898294 h 5565686"/>
              <a:gd name="connsiteX11" fmla="*/ 938993 w 10734916"/>
              <a:gd name="connsiteY11" fmla="*/ 5164545 h 5565686"/>
              <a:gd name="connsiteX12" fmla="*/ 25488 w 10734916"/>
              <a:gd name="connsiteY12" fmla="*/ 4166775 h 5565686"/>
              <a:gd name="connsiteX13" fmla="*/ 445038 w 10734916"/>
              <a:gd name="connsiteY13" fmla="*/ 2499338 h 5565686"/>
              <a:gd name="connsiteX14" fmla="*/ 476414 w 10734916"/>
              <a:gd name="connsiteY14" fmla="*/ 388149 h 5565686"/>
              <a:gd name="connsiteX0" fmla="*/ 479757 w 10738259"/>
              <a:gd name="connsiteY0" fmla="*/ 388149 h 5565686"/>
              <a:gd name="connsiteX1" fmla="*/ 2675214 w 10738259"/>
              <a:gd name="connsiteY1" fmla="*/ 412356 h 5565686"/>
              <a:gd name="connsiteX2" fmla="*/ 5655082 w 10738259"/>
              <a:gd name="connsiteY2" fmla="*/ 89626 h 5565686"/>
              <a:gd name="connsiteX3" fmla="*/ 8193887 w 10738259"/>
              <a:gd name="connsiteY3" fmla="*/ 498418 h 5565686"/>
              <a:gd name="connsiteX4" fmla="*/ 10328383 w 10738259"/>
              <a:gd name="connsiteY4" fmla="*/ 667848 h 5565686"/>
              <a:gd name="connsiteX5" fmla="*/ 10205565 w 10738259"/>
              <a:gd name="connsiteY5" fmla="*/ 2488581 h 5565686"/>
              <a:gd name="connsiteX6" fmla="*/ 10732691 w 10738259"/>
              <a:gd name="connsiteY6" fmla="*/ 3736468 h 5565686"/>
              <a:gd name="connsiteX7" fmla="*/ 9538592 w 10738259"/>
              <a:gd name="connsiteY7" fmla="*/ 5414661 h 5565686"/>
              <a:gd name="connsiteX8" fmla="*/ 7854124 w 10738259"/>
              <a:gd name="connsiteY8" fmla="*/ 4917121 h 5565686"/>
              <a:gd name="connsiteX9" fmla="*/ 4772954 w 10738259"/>
              <a:gd name="connsiteY9" fmla="*/ 5565269 h 5565686"/>
              <a:gd name="connsiteX10" fmla="*/ 2987184 w 10738259"/>
              <a:gd name="connsiteY10" fmla="*/ 4898294 h 5565686"/>
              <a:gd name="connsiteX11" fmla="*/ 942336 w 10738259"/>
              <a:gd name="connsiteY11" fmla="*/ 5164545 h 5565686"/>
              <a:gd name="connsiteX12" fmla="*/ 28831 w 10738259"/>
              <a:gd name="connsiteY12" fmla="*/ 4166775 h 5565686"/>
              <a:gd name="connsiteX13" fmla="*/ 448381 w 10738259"/>
              <a:gd name="connsiteY13" fmla="*/ 2499338 h 5565686"/>
              <a:gd name="connsiteX14" fmla="*/ 479757 w 10738259"/>
              <a:gd name="connsiteY14" fmla="*/ 388149 h 5565686"/>
              <a:gd name="connsiteX0" fmla="*/ 479757 w 10738259"/>
              <a:gd name="connsiteY0" fmla="*/ 388149 h 5565686"/>
              <a:gd name="connsiteX1" fmla="*/ 2675214 w 10738259"/>
              <a:gd name="connsiteY1" fmla="*/ 412356 h 5565686"/>
              <a:gd name="connsiteX2" fmla="*/ 5655082 w 10738259"/>
              <a:gd name="connsiteY2" fmla="*/ 89626 h 5565686"/>
              <a:gd name="connsiteX3" fmla="*/ 8193887 w 10738259"/>
              <a:gd name="connsiteY3" fmla="*/ 498418 h 5565686"/>
              <a:gd name="connsiteX4" fmla="*/ 10328383 w 10738259"/>
              <a:gd name="connsiteY4" fmla="*/ 667848 h 5565686"/>
              <a:gd name="connsiteX5" fmla="*/ 10205565 w 10738259"/>
              <a:gd name="connsiteY5" fmla="*/ 2488581 h 5565686"/>
              <a:gd name="connsiteX6" fmla="*/ 10732691 w 10738259"/>
              <a:gd name="connsiteY6" fmla="*/ 3736468 h 5565686"/>
              <a:gd name="connsiteX7" fmla="*/ 9538592 w 10738259"/>
              <a:gd name="connsiteY7" fmla="*/ 5414661 h 5565686"/>
              <a:gd name="connsiteX8" fmla="*/ 7854124 w 10738259"/>
              <a:gd name="connsiteY8" fmla="*/ 4917121 h 5565686"/>
              <a:gd name="connsiteX9" fmla="*/ 4772954 w 10738259"/>
              <a:gd name="connsiteY9" fmla="*/ 5565269 h 5565686"/>
              <a:gd name="connsiteX10" fmla="*/ 2987184 w 10738259"/>
              <a:gd name="connsiteY10" fmla="*/ 4898294 h 5565686"/>
              <a:gd name="connsiteX11" fmla="*/ 942336 w 10738259"/>
              <a:gd name="connsiteY11" fmla="*/ 5164545 h 5565686"/>
              <a:gd name="connsiteX12" fmla="*/ 28831 w 10738259"/>
              <a:gd name="connsiteY12" fmla="*/ 4166775 h 5565686"/>
              <a:gd name="connsiteX13" fmla="*/ 448381 w 10738259"/>
              <a:gd name="connsiteY13" fmla="*/ 2499338 h 5565686"/>
              <a:gd name="connsiteX14" fmla="*/ 479757 w 10738259"/>
              <a:gd name="connsiteY14" fmla="*/ 388149 h 5565686"/>
              <a:gd name="connsiteX0" fmla="*/ 479757 w 10738259"/>
              <a:gd name="connsiteY0" fmla="*/ 388149 h 5565686"/>
              <a:gd name="connsiteX1" fmla="*/ 2675214 w 10738259"/>
              <a:gd name="connsiteY1" fmla="*/ 412356 h 5565686"/>
              <a:gd name="connsiteX2" fmla="*/ 5655082 w 10738259"/>
              <a:gd name="connsiteY2" fmla="*/ 89626 h 5565686"/>
              <a:gd name="connsiteX3" fmla="*/ 8193887 w 10738259"/>
              <a:gd name="connsiteY3" fmla="*/ 498418 h 5565686"/>
              <a:gd name="connsiteX4" fmla="*/ 10328383 w 10738259"/>
              <a:gd name="connsiteY4" fmla="*/ 667848 h 5565686"/>
              <a:gd name="connsiteX5" fmla="*/ 10205565 w 10738259"/>
              <a:gd name="connsiteY5" fmla="*/ 2488581 h 5565686"/>
              <a:gd name="connsiteX6" fmla="*/ 10732691 w 10738259"/>
              <a:gd name="connsiteY6" fmla="*/ 3736468 h 5565686"/>
              <a:gd name="connsiteX7" fmla="*/ 9538592 w 10738259"/>
              <a:gd name="connsiteY7" fmla="*/ 5414661 h 5565686"/>
              <a:gd name="connsiteX8" fmla="*/ 7854124 w 10738259"/>
              <a:gd name="connsiteY8" fmla="*/ 4917121 h 5565686"/>
              <a:gd name="connsiteX9" fmla="*/ 4772954 w 10738259"/>
              <a:gd name="connsiteY9" fmla="*/ 5565269 h 5565686"/>
              <a:gd name="connsiteX10" fmla="*/ 2987184 w 10738259"/>
              <a:gd name="connsiteY10" fmla="*/ 4898294 h 5565686"/>
              <a:gd name="connsiteX11" fmla="*/ 942336 w 10738259"/>
              <a:gd name="connsiteY11" fmla="*/ 5164545 h 5565686"/>
              <a:gd name="connsiteX12" fmla="*/ 28831 w 10738259"/>
              <a:gd name="connsiteY12" fmla="*/ 4166775 h 5565686"/>
              <a:gd name="connsiteX13" fmla="*/ 448381 w 10738259"/>
              <a:gd name="connsiteY13" fmla="*/ 2499338 h 5565686"/>
              <a:gd name="connsiteX14" fmla="*/ 479757 w 10738259"/>
              <a:gd name="connsiteY14" fmla="*/ 388149 h 5565686"/>
              <a:gd name="connsiteX0" fmla="*/ 479757 w 10738259"/>
              <a:gd name="connsiteY0" fmla="*/ 388149 h 5565686"/>
              <a:gd name="connsiteX1" fmla="*/ 2675214 w 10738259"/>
              <a:gd name="connsiteY1" fmla="*/ 412356 h 5565686"/>
              <a:gd name="connsiteX2" fmla="*/ 5655082 w 10738259"/>
              <a:gd name="connsiteY2" fmla="*/ 89626 h 5565686"/>
              <a:gd name="connsiteX3" fmla="*/ 8193887 w 10738259"/>
              <a:gd name="connsiteY3" fmla="*/ 498418 h 5565686"/>
              <a:gd name="connsiteX4" fmla="*/ 10328383 w 10738259"/>
              <a:gd name="connsiteY4" fmla="*/ 667848 h 5565686"/>
              <a:gd name="connsiteX5" fmla="*/ 10205565 w 10738259"/>
              <a:gd name="connsiteY5" fmla="*/ 2488581 h 5565686"/>
              <a:gd name="connsiteX6" fmla="*/ 10732691 w 10738259"/>
              <a:gd name="connsiteY6" fmla="*/ 3736468 h 5565686"/>
              <a:gd name="connsiteX7" fmla="*/ 9538592 w 10738259"/>
              <a:gd name="connsiteY7" fmla="*/ 5414661 h 5565686"/>
              <a:gd name="connsiteX8" fmla="*/ 7854124 w 10738259"/>
              <a:gd name="connsiteY8" fmla="*/ 4917121 h 5565686"/>
              <a:gd name="connsiteX9" fmla="*/ 4772954 w 10738259"/>
              <a:gd name="connsiteY9" fmla="*/ 5565269 h 5565686"/>
              <a:gd name="connsiteX10" fmla="*/ 2987184 w 10738259"/>
              <a:gd name="connsiteY10" fmla="*/ 4898294 h 5565686"/>
              <a:gd name="connsiteX11" fmla="*/ 942336 w 10738259"/>
              <a:gd name="connsiteY11" fmla="*/ 5164545 h 5565686"/>
              <a:gd name="connsiteX12" fmla="*/ 28831 w 10738259"/>
              <a:gd name="connsiteY12" fmla="*/ 4166775 h 5565686"/>
              <a:gd name="connsiteX13" fmla="*/ 448381 w 10738259"/>
              <a:gd name="connsiteY13" fmla="*/ 2499338 h 5565686"/>
              <a:gd name="connsiteX14" fmla="*/ 479757 w 10738259"/>
              <a:gd name="connsiteY14" fmla="*/ 388149 h 5565686"/>
              <a:gd name="connsiteX0" fmla="*/ 479757 w 10742845"/>
              <a:gd name="connsiteY0" fmla="*/ 388149 h 5565686"/>
              <a:gd name="connsiteX1" fmla="*/ 2675214 w 10742845"/>
              <a:gd name="connsiteY1" fmla="*/ 412356 h 5565686"/>
              <a:gd name="connsiteX2" fmla="*/ 5655082 w 10742845"/>
              <a:gd name="connsiteY2" fmla="*/ 89626 h 5565686"/>
              <a:gd name="connsiteX3" fmla="*/ 8193887 w 10742845"/>
              <a:gd name="connsiteY3" fmla="*/ 498418 h 5565686"/>
              <a:gd name="connsiteX4" fmla="*/ 10328383 w 10742845"/>
              <a:gd name="connsiteY4" fmla="*/ 667848 h 5565686"/>
              <a:gd name="connsiteX5" fmla="*/ 10205565 w 10742845"/>
              <a:gd name="connsiteY5" fmla="*/ 2488581 h 5565686"/>
              <a:gd name="connsiteX6" fmla="*/ 10732691 w 10742845"/>
              <a:gd name="connsiteY6" fmla="*/ 3736468 h 5565686"/>
              <a:gd name="connsiteX7" fmla="*/ 9538592 w 10742845"/>
              <a:gd name="connsiteY7" fmla="*/ 5414661 h 5565686"/>
              <a:gd name="connsiteX8" fmla="*/ 7854124 w 10742845"/>
              <a:gd name="connsiteY8" fmla="*/ 4917121 h 5565686"/>
              <a:gd name="connsiteX9" fmla="*/ 4772954 w 10742845"/>
              <a:gd name="connsiteY9" fmla="*/ 5565269 h 5565686"/>
              <a:gd name="connsiteX10" fmla="*/ 2987184 w 10742845"/>
              <a:gd name="connsiteY10" fmla="*/ 4898294 h 5565686"/>
              <a:gd name="connsiteX11" fmla="*/ 942336 w 10742845"/>
              <a:gd name="connsiteY11" fmla="*/ 5164545 h 5565686"/>
              <a:gd name="connsiteX12" fmla="*/ 28831 w 10742845"/>
              <a:gd name="connsiteY12" fmla="*/ 4166775 h 5565686"/>
              <a:gd name="connsiteX13" fmla="*/ 448381 w 10742845"/>
              <a:gd name="connsiteY13" fmla="*/ 2499338 h 5565686"/>
              <a:gd name="connsiteX14" fmla="*/ 479757 w 10742845"/>
              <a:gd name="connsiteY14" fmla="*/ 388149 h 5565686"/>
              <a:gd name="connsiteX0" fmla="*/ 479757 w 10510203"/>
              <a:gd name="connsiteY0" fmla="*/ 388149 h 5565686"/>
              <a:gd name="connsiteX1" fmla="*/ 2675214 w 10510203"/>
              <a:gd name="connsiteY1" fmla="*/ 412356 h 5565686"/>
              <a:gd name="connsiteX2" fmla="*/ 5655082 w 10510203"/>
              <a:gd name="connsiteY2" fmla="*/ 89626 h 5565686"/>
              <a:gd name="connsiteX3" fmla="*/ 8193887 w 10510203"/>
              <a:gd name="connsiteY3" fmla="*/ 498418 h 5565686"/>
              <a:gd name="connsiteX4" fmla="*/ 10328383 w 10510203"/>
              <a:gd name="connsiteY4" fmla="*/ 667848 h 5565686"/>
              <a:gd name="connsiteX5" fmla="*/ 10205565 w 10510203"/>
              <a:gd name="connsiteY5" fmla="*/ 2488581 h 5565686"/>
              <a:gd name="connsiteX6" fmla="*/ 10474508 w 10510203"/>
              <a:gd name="connsiteY6" fmla="*/ 3854802 h 5565686"/>
              <a:gd name="connsiteX7" fmla="*/ 9538592 w 10510203"/>
              <a:gd name="connsiteY7" fmla="*/ 5414661 h 5565686"/>
              <a:gd name="connsiteX8" fmla="*/ 7854124 w 10510203"/>
              <a:gd name="connsiteY8" fmla="*/ 4917121 h 5565686"/>
              <a:gd name="connsiteX9" fmla="*/ 4772954 w 10510203"/>
              <a:gd name="connsiteY9" fmla="*/ 5565269 h 5565686"/>
              <a:gd name="connsiteX10" fmla="*/ 2987184 w 10510203"/>
              <a:gd name="connsiteY10" fmla="*/ 4898294 h 5565686"/>
              <a:gd name="connsiteX11" fmla="*/ 942336 w 10510203"/>
              <a:gd name="connsiteY11" fmla="*/ 5164545 h 5565686"/>
              <a:gd name="connsiteX12" fmla="*/ 28831 w 10510203"/>
              <a:gd name="connsiteY12" fmla="*/ 4166775 h 5565686"/>
              <a:gd name="connsiteX13" fmla="*/ 448381 w 10510203"/>
              <a:gd name="connsiteY13" fmla="*/ 2499338 h 5565686"/>
              <a:gd name="connsiteX14" fmla="*/ 479757 w 10510203"/>
              <a:gd name="connsiteY14" fmla="*/ 388149 h 5565686"/>
              <a:gd name="connsiteX0" fmla="*/ 479757 w 10641484"/>
              <a:gd name="connsiteY0" fmla="*/ 388149 h 5565686"/>
              <a:gd name="connsiteX1" fmla="*/ 2675214 w 10641484"/>
              <a:gd name="connsiteY1" fmla="*/ 412356 h 5565686"/>
              <a:gd name="connsiteX2" fmla="*/ 5655082 w 10641484"/>
              <a:gd name="connsiteY2" fmla="*/ 89626 h 5565686"/>
              <a:gd name="connsiteX3" fmla="*/ 8193887 w 10641484"/>
              <a:gd name="connsiteY3" fmla="*/ 498418 h 5565686"/>
              <a:gd name="connsiteX4" fmla="*/ 10328383 w 10641484"/>
              <a:gd name="connsiteY4" fmla="*/ 667848 h 5565686"/>
              <a:gd name="connsiteX5" fmla="*/ 10205565 w 10641484"/>
              <a:gd name="connsiteY5" fmla="*/ 2488581 h 5565686"/>
              <a:gd name="connsiteX6" fmla="*/ 10625115 w 10641484"/>
              <a:gd name="connsiteY6" fmla="*/ 3908590 h 5565686"/>
              <a:gd name="connsiteX7" fmla="*/ 9538592 w 10641484"/>
              <a:gd name="connsiteY7" fmla="*/ 5414661 h 5565686"/>
              <a:gd name="connsiteX8" fmla="*/ 7854124 w 10641484"/>
              <a:gd name="connsiteY8" fmla="*/ 4917121 h 5565686"/>
              <a:gd name="connsiteX9" fmla="*/ 4772954 w 10641484"/>
              <a:gd name="connsiteY9" fmla="*/ 5565269 h 5565686"/>
              <a:gd name="connsiteX10" fmla="*/ 2987184 w 10641484"/>
              <a:gd name="connsiteY10" fmla="*/ 4898294 h 5565686"/>
              <a:gd name="connsiteX11" fmla="*/ 942336 w 10641484"/>
              <a:gd name="connsiteY11" fmla="*/ 5164545 h 5565686"/>
              <a:gd name="connsiteX12" fmla="*/ 28831 w 10641484"/>
              <a:gd name="connsiteY12" fmla="*/ 4166775 h 5565686"/>
              <a:gd name="connsiteX13" fmla="*/ 448381 w 10641484"/>
              <a:gd name="connsiteY13" fmla="*/ 2499338 h 5565686"/>
              <a:gd name="connsiteX14" fmla="*/ 479757 w 10641484"/>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328383 w 10642376"/>
              <a:gd name="connsiteY4" fmla="*/ 66784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 name="connsiteX0" fmla="*/ 479757 w 10642376"/>
              <a:gd name="connsiteY0" fmla="*/ 388149 h 5565686"/>
              <a:gd name="connsiteX1" fmla="*/ 2675214 w 10642376"/>
              <a:gd name="connsiteY1" fmla="*/ 412356 h 5565686"/>
              <a:gd name="connsiteX2" fmla="*/ 5655082 w 10642376"/>
              <a:gd name="connsiteY2" fmla="*/ 89626 h 5565686"/>
              <a:gd name="connsiteX3" fmla="*/ 8193887 w 10642376"/>
              <a:gd name="connsiteY3" fmla="*/ 498418 h 5565686"/>
              <a:gd name="connsiteX4" fmla="*/ 10403687 w 10642376"/>
              <a:gd name="connsiteY4" fmla="*/ 624818 h 5565686"/>
              <a:gd name="connsiteX5" fmla="*/ 10205565 w 10642376"/>
              <a:gd name="connsiteY5" fmla="*/ 2488581 h 5565686"/>
              <a:gd name="connsiteX6" fmla="*/ 10625115 w 10642376"/>
              <a:gd name="connsiteY6" fmla="*/ 3908590 h 5565686"/>
              <a:gd name="connsiteX7" fmla="*/ 9549350 w 10642376"/>
              <a:gd name="connsiteY7" fmla="*/ 5145720 h 5565686"/>
              <a:gd name="connsiteX8" fmla="*/ 7854124 w 10642376"/>
              <a:gd name="connsiteY8" fmla="*/ 4917121 h 5565686"/>
              <a:gd name="connsiteX9" fmla="*/ 4772954 w 10642376"/>
              <a:gd name="connsiteY9" fmla="*/ 5565269 h 5565686"/>
              <a:gd name="connsiteX10" fmla="*/ 2987184 w 10642376"/>
              <a:gd name="connsiteY10" fmla="*/ 4898294 h 5565686"/>
              <a:gd name="connsiteX11" fmla="*/ 942336 w 10642376"/>
              <a:gd name="connsiteY11" fmla="*/ 5164545 h 5565686"/>
              <a:gd name="connsiteX12" fmla="*/ 28831 w 10642376"/>
              <a:gd name="connsiteY12" fmla="*/ 4166775 h 5565686"/>
              <a:gd name="connsiteX13" fmla="*/ 448381 w 10642376"/>
              <a:gd name="connsiteY13" fmla="*/ 2499338 h 5565686"/>
              <a:gd name="connsiteX14" fmla="*/ 479757 w 10642376"/>
              <a:gd name="connsiteY14" fmla="*/ 388149 h 5565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42376" h="5565686">
                <a:moveTo>
                  <a:pt x="479757" y="388149"/>
                </a:moveTo>
                <a:cubicBezTo>
                  <a:pt x="822209" y="-38571"/>
                  <a:pt x="1530421" y="-222345"/>
                  <a:pt x="2675214" y="412356"/>
                </a:cubicBezTo>
                <a:cubicBezTo>
                  <a:pt x="3396126" y="685332"/>
                  <a:pt x="4857223" y="73490"/>
                  <a:pt x="5655082" y="89626"/>
                </a:cubicBezTo>
                <a:cubicBezTo>
                  <a:pt x="6452941" y="105762"/>
                  <a:pt x="7309220" y="604650"/>
                  <a:pt x="8193887" y="498418"/>
                </a:cubicBezTo>
                <a:cubicBezTo>
                  <a:pt x="9347495" y="232614"/>
                  <a:pt x="9416822" y="-66809"/>
                  <a:pt x="10403687" y="624818"/>
                </a:cubicBezTo>
                <a:cubicBezTo>
                  <a:pt x="11043767" y="1266691"/>
                  <a:pt x="10176878" y="1735546"/>
                  <a:pt x="10205565" y="2488581"/>
                </a:cubicBezTo>
                <a:cubicBezTo>
                  <a:pt x="10206611" y="3008982"/>
                  <a:pt x="10573120" y="3417324"/>
                  <a:pt x="10625115" y="3908590"/>
                </a:cubicBezTo>
                <a:cubicBezTo>
                  <a:pt x="10677110" y="4399856"/>
                  <a:pt x="10683535" y="5214299"/>
                  <a:pt x="9549350" y="5145720"/>
                </a:cubicBezTo>
                <a:cubicBezTo>
                  <a:pt x="8874159" y="5071761"/>
                  <a:pt x="8807968" y="4775479"/>
                  <a:pt x="7854124" y="4917121"/>
                </a:cubicBezTo>
                <a:cubicBezTo>
                  <a:pt x="6089871" y="5223715"/>
                  <a:pt x="6876821" y="5351460"/>
                  <a:pt x="4772954" y="5565269"/>
                </a:cubicBezTo>
                <a:cubicBezTo>
                  <a:pt x="3809398" y="5585439"/>
                  <a:pt x="4002138" y="4868262"/>
                  <a:pt x="2987184" y="4898294"/>
                </a:cubicBezTo>
                <a:cubicBezTo>
                  <a:pt x="1858527" y="4896501"/>
                  <a:pt x="1978656" y="5406591"/>
                  <a:pt x="942336" y="5164545"/>
                </a:cubicBezTo>
                <a:cubicBezTo>
                  <a:pt x="375019" y="4860194"/>
                  <a:pt x="243835" y="4766962"/>
                  <a:pt x="28831" y="4166775"/>
                </a:cubicBezTo>
                <a:cubicBezTo>
                  <a:pt x="-110870" y="3211586"/>
                  <a:pt x="294337" y="3252822"/>
                  <a:pt x="448381" y="2499338"/>
                </a:cubicBezTo>
                <a:cubicBezTo>
                  <a:pt x="502169" y="1660242"/>
                  <a:pt x="-220237" y="1421331"/>
                  <a:pt x="479757" y="388149"/>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738EBFC9-B16A-ED41-A748-5A18EE9D7D15}"/>
              </a:ext>
            </a:extLst>
          </p:cNvPr>
          <p:cNvSpPr>
            <a:spLocks noGrp="1"/>
          </p:cNvSpPr>
          <p:nvPr>
            <p:ph type="ctrTitle"/>
          </p:nvPr>
        </p:nvSpPr>
        <p:spPr>
          <a:xfrm>
            <a:off x="1524000" y="1122363"/>
            <a:ext cx="9144000" cy="2387600"/>
          </a:xfrm>
        </p:spPr>
        <p:txBody>
          <a:bodyPr anchor="b">
            <a:normAutofit/>
          </a:bodyPr>
          <a:lstStyle>
            <a:lvl1pPr algn="ctr">
              <a:defRPr sz="4800" b="0" i="0">
                <a:latin typeface="Heiti SC Medium" pitchFamily="2" charset="-128"/>
                <a:ea typeface="Heiti SC Medium" pitchFamily="2" charset="-128"/>
              </a:defRPr>
            </a:lvl1pPr>
          </a:lstStyle>
          <a:p>
            <a:r>
              <a:rPr kumimoji="1" lang="zh-TW" altLang="en-US" dirty="0"/>
              <a:t>按一下以編輯母片標題樣式</a:t>
            </a:r>
          </a:p>
        </p:txBody>
      </p:sp>
      <p:sp>
        <p:nvSpPr>
          <p:cNvPr id="3" name="副標題 2">
            <a:extLst>
              <a:ext uri="{FF2B5EF4-FFF2-40B4-BE49-F238E27FC236}">
                <a16:creationId xmlns:a16="http://schemas.microsoft.com/office/drawing/2014/main" id="{67697510-5F03-7A4C-8994-E330FF162A3B}"/>
              </a:ext>
            </a:extLst>
          </p:cNvPr>
          <p:cNvSpPr>
            <a:spLocks noGrp="1"/>
          </p:cNvSpPr>
          <p:nvPr>
            <p:ph type="subTitle" idx="1"/>
          </p:nvPr>
        </p:nvSpPr>
        <p:spPr>
          <a:xfrm>
            <a:off x="1524000" y="3602038"/>
            <a:ext cx="9144000" cy="905416"/>
          </a:xfrm>
        </p:spPr>
        <p:txBody>
          <a:bodyPr/>
          <a:lstStyle>
            <a:lvl1pPr marL="0" indent="0" algn="ctr">
              <a:buNone/>
              <a:defRPr sz="2400" b="0" i="0">
                <a:latin typeface="Heiti SC Medium" pitchFamily="2" charset="-128"/>
                <a:ea typeface="Heiti SC Medium" pitchFamily="2"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dirty="0"/>
              <a:t>按一下以編輯母片子標題樣式</a:t>
            </a:r>
          </a:p>
        </p:txBody>
      </p:sp>
      <p:sp>
        <p:nvSpPr>
          <p:cNvPr id="4" name="日期版面配置區 3">
            <a:extLst>
              <a:ext uri="{FF2B5EF4-FFF2-40B4-BE49-F238E27FC236}">
                <a16:creationId xmlns:a16="http://schemas.microsoft.com/office/drawing/2014/main" id="{9ED15040-945A-924C-A9F4-8E2DAFE6A5AA}"/>
              </a:ext>
            </a:extLst>
          </p:cNvPr>
          <p:cNvSpPr>
            <a:spLocks noGrp="1"/>
          </p:cNvSpPr>
          <p:nvPr>
            <p:ph type="dt" sz="half" idx="10"/>
          </p:nvPr>
        </p:nvSpPr>
        <p:spPr/>
        <p:txBody>
          <a:bodyPr/>
          <a:lstStyle/>
          <a:p>
            <a:fld id="{647AE1CC-CB3F-704D-B402-C0D5759B100A}"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3D5E50FB-CB52-894D-B9DF-822543FE3ABC}"/>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2110539-B5D5-7048-AD01-145172392826}"/>
              </a:ext>
            </a:extLst>
          </p:cNvPr>
          <p:cNvSpPr>
            <a:spLocks noGrp="1"/>
          </p:cNvSpPr>
          <p:nvPr>
            <p:ph type="sldNum" sz="quarter" idx="12"/>
          </p:nvPr>
        </p:nvSpPr>
        <p:spPr/>
        <p:txBody>
          <a:bodyPr/>
          <a:lstStyle>
            <a:lvl1pPr>
              <a:defRPr sz="1800" b="0" i="0">
                <a:solidFill>
                  <a:schemeClr val="tx1"/>
                </a:solidFill>
                <a:latin typeface="Heiti SC Medium" pitchFamily="2" charset="-128"/>
                <a:ea typeface="Heiti SC Medium" pitchFamily="2" charset="-128"/>
              </a:defRPr>
            </a:lvl1pPr>
          </a:lstStyle>
          <a:p>
            <a:fld id="{699AC1C8-A825-2A49-89BC-7712B85039F8}" type="slidenum">
              <a:rPr kumimoji="1" lang="zh-TW" altLang="en-US" smtClean="0"/>
              <a:pPr/>
              <a:t>‹#›</a:t>
            </a:fld>
            <a:endParaRPr kumimoji="1" lang="zh-TW" altLang="en-US" dirty="0"/>
          </a:p>
        </p:txBody>
      </p:sp>
    </p:spTree>
    <p:extLst>
      <p:ext uri="{BB962C8B-B14F-4D97-AF65-F5344CB8AC3E}">
        <p14:creationId xmlns:p14="http://schemas.microsoft.com/office/powerpoint/2010/main" val="1837489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FE9D9-AD3B-8E41-B7E1-F6AE9FEA5B59}"/>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6E3D99BA-2396-E748-9ADF-5A5F18628CDF}"/>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9C8DD27A-E0B6-6849-BEBC-EFAB8D0AD73F}"/>
              </a:ext>
            </a:extLst>
          </p:cNvPr>
          <p:cNvSpPr>
            <a:spLocks noGrp="1"/>
          </p:cNvSpPr>
          <p:nvPr>
            <p:ph type="dt" sz="half" idx="10"/>
          </p:nvPr>
        </p:nvSpPr>
        <p:spPr/>
        <p:txBody>
          <a:bodyPr/>
          <a:lstStyle/>
          <a:p>
            <a:fld id="{44C28B8C-2240-5D48-971E-5E3A19A97B0B}"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92082E09-F959-6245-A60C-6B792C6331B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E651B4C9-5242-EE49-B352-C2684A552F11}"/>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15653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5602215-CA7C-5142-9090-4D44F367B746}"/>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70AF84C6-51A1-F744-AF38-1C6132642C1E}"/>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4B36BA70-44BF-514A-83A0-61BD6BA0F9ED}"/>
              </a:ext>
            </a:extLst>
          </p:cNvPr>
          <p:cNvSpPr>
            <a:spLocks noGrp="1"/>
          </p:cNvSpPr>
          <p:nvPr>
            <p:ph type="dt" sz="half" idx="10"/>
          </p:nvPr>
        </p:nvSpPr>
        <p:spPr/>
        <p:txBody>
          <a:bodyPr/>
          <a:lstStyle/>
          <a:p>
            <a:fld id="{EFD966B2-5A6C-5249-8855-5227A180E247}"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9FF778A3-A92B-B648-B4CE-F95A9A11C6B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A4871ECF-D6B1-6E47-BAC1-6D9F974FF2AF}"/>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2652112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E395EB8-BA32-FD42-9A08-7A2E59F9A309}"/>
              </a:ext>
            </a:extLst>
          </p:cNvPr>
          <p:cNvSpPr/>
          <p:nvPr userDrawn="1"/>
        </p:nvSpPr>
        <p:spPr>
          <a:xfrm>
            <a:off x="0" y="-1"/>
            <a:ext cx="12192000" cy="176400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D1E824A6-3327-184A-B833-DB2D75E03F91}"/>
              </a:ext>
            </a:extLst>
          </p:cNvPr>
          <p:cNvSpPr/>
          <p:nvPr userDrawn="1"/>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43184924-83EE-184A-9A95-7A3085A7C38C}"/>
              </a:ext>
            </a:extLst>
          </p:cNvPr>
          <p:cNvSpPr>
            <a:spLocks noGrp="1"/>
          </p:cNvSpPr>
          <p:nvPr>
            <p:ph type="title"/>
          </p:nvPr>
        </p:nvSpPr>
        <p:spPr/>
        <p:txBody>
          <a:bodyPr/>
          <a:lstStyle>
            <a:lvl1pPr>
              <a:defRPr>
                <a:solidFill>
                  <a:schemeClr val="tx1"/>
                </a:solidFill>
              </a:defRPr>
            </a:lvl1pPr>
          </a:lstStyle>
          <a:p>
            <a:r>
              <a:rPr kumimoji="1" lang="zh-TW" altLang="en-US" dirty="0"/>
              <a:t>按一下以編輯母片標題樣式</a:t>
            </a:r>
          </a:p>
        </p:txBody>
      </p:sp>
      <p:sp>
        <p:nvSpPr>
          <p:cNvPr id="3" name="內容版面配置區 2">
            <a:extLst>
              <a:ext uri="{FF2B5EF4-FFF2-40B4-BE49-F238E27FC236}">
                <a16:creationId xmlns:a16="http://schemas.microsoft.com/office/drawing/2014/main" id="{E0A92450-8957-1D41-9616-0C352B6B28FE}"/>
              </a:ext>
            </a:extLst>
          </p:cNvPr>
          <p:cNvSpPr>
            <a:spLocks noGrp="1"/>
          </p:cNvSpPr>
          <p:nvPr>
            <p:ph idx="1"/>
          </p:nvPr>
        </p:nvSpPr>
        <p:spPr/>
        <p:txBody>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日期版面配置區 3">
            <a:extLst>
              <a:ext uri="{FF2B5EF4-FFF2-40B4-BE49-F238E27FC236}">
                <a16:creationId xmlns:a16="http://schemas.microsoft.com/office/drawing/2014/main" id="{FBD42249-16EC-0B45-B084-2FE657985F8F}"/>
              </a:ext>
            </a:extLst>
          </p:cNvPr>
          <p:cNvSpPr>
            <a:spLocks noGrp="1"/>
          </p:cNvSpPr>
          <p:nvPr>
            <p:ph type="dt" sz="half" idx="10"/>
          </p:nvPr>
        </p:nvSpPr>
        <p:spPr/>
        <p:txBody>
          <a:bodyPr/>
          <a:lstStyle/>
          <a:p>
            <a:fld id="{8BAE18FA-6EDD-7045-9136-4BA73FF57AF3}"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87503E06-39E5-BA48-9B0B-559EEC3A870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CFA0AB01-D547-8449-8AC6-42FD2FE36E76}"/>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97810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3417AC-CC30-B34C-B433-4938FF8CAB14}"/>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8B98CFB8-BF1A-4642-8A4D-8DA04A5CA1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CEFE381D-5C10-914E-8F9C-3BE32DBCBD19}"/>
              </a:ext>
            </a:extLst>
          </p:cNvPr>
          <p:cNvSpPr>
            <a:spLocks noGrp="1"/>
          </p:cNvSpPr>
          <p:nvPr>
            <p:ph type="dt" sz="half" idx="10"/>
          </p:nvPr>
        </p:nvSpPr>
        <p:spPr/>
        <p:txBody>
          <a:bodyPr/>
          <a:lstStyle/>
          <a:p>
            <a:fld id="{64131F07-1391-9048-AF52-B87294D38DEC}"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65CF83BF-F6EC-F64D-8C3E-06B6E88B83C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53D86B0-2E9F-E34D-A7A2-8F8EF7FEE45C}"/>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281442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35A097-3A38-4F45-849B-227FACFC6D20}"/>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2700E1E1-A6C0-4F4F-B8E2-3396AD0F2A65}"/>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AF2B3AC0-E504-B546-9263-9CC136D2E0EE}"/>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CBDAE96F-9F70-544C-9003-D3A8294D0C39}"/>
              </a:ext>
            </a:extLst>
          </p:cNvPr>
          <p:cNvSpPr>
            <a:spLocks noGrp="1"/>
          </p:cNvSpPr>
          <p:nvPr>
            <p:ph type="dt" sz="half" idx="10"/>
          </p:nvPr>
        </p:nvSpPr>
        <p:spPr/>
        <p:txBody>
          <a:bodyPr/>
          <a:lstStyle/>
          <a:p>
            <a:fld id="{5FC3B92D-E3D6-4443-9C19-AC21DA708297}" type="datetime1">
              <a:rPr kumimoji="1" lang="zh-TW" altLang="en-US" smtClean="0"/>
              <a:t>2022/8/3</a:t>
            </a:fld>
            <a:endParaRPr kumimoji="1" lang="zh-TW" altLang="en-US"/>
          </a:p>
        </p:txBody>
      </p:sp>
      <p:sp>
        <p:nvSpPr>
          <p:cNvPr id="6" name="頁尾版面配置區 5">
            <a:extLst>
              <a:ext uri="{FF2B5EF4-FFF2-40B4-BE49-F238E27FC236}">
                <a16:creationId xmlns:a16="http://schemas.microsoft.com/office/drawing/2014/main" id="{058EA16A-0FF1-2845-BE72-DE216523709C}"/>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CB2F76B9-3FCF-AF4C-9E7D-76E14555EE87}"/>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2853409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65228-3937-7240-9476-F59E9283F4AD}"/>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25D44F52-B6D6-524D-A91A-53D641E2D9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0CA47938-C238-BF4B-917C-96A744A11D9C}"/>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8AA524E0-573D-0843-8098-0687902986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4502E183-59A3-BE40-84FC-350381CC4CB9}"/>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E49474D1-7E1C-2543-91E4-875337432E84}"/>
              </a:ext>
            </a:extLst>
          </p:cNvPr>
          <p:cNvSpPr>
            <a:spLocks noGrp="1"/>
          </p:cNvSpPr>
          <p:nvPr>
            <p:ph type="dt" sz="half" idx="10"/>
          </p:nvPr>
        </p:nvSpPr>
        <p:spPr/>
        <p:txBody>
          <a:bodyPr/>
          <a:lstStyle/>
          <a:p>
            <a:fld id="{257276D4-A14A-2C4E-9566-3B24E3AFC1C8}" type="datetime1">
              <a:rPr kumimoji="1" lang="zh-TW" altLang="en-US" smtClean="0"/>
              <a:t>2022/8/3</a:t>
            </a:fld>
            <a:endParaRPr kumimoji="1" lang="zh-TW" altLang="en-US"/>
          </a:p>
        </p:txBody>
      </p:sp>
      <p:sp>
        <p:nvSpPr>
          <p:cNvPr id="8" name="頁尾版面配置區 7">
            <a:extLst>
              <a:ext uri="{FF2B5EF4-FFF2-40B4-BE49-F238E27FC236}">
                <a16:creationId xmlns:a16="http://schemas.microsoft.com/office/drawing/2014/main" id="{CEDBF7AB-A147-7848-A613-176987252004}"/>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3C97F584-BA11-544F-A04E-FDE025A50EA6}"/>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148678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ED5748-E8B5-D342-A377-4B09D7FB319F}"/>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1D36F46E-2115-9D41-941F-A91BB58A6006}"/>
              </a:ext>
            </a:extLst>
          </p:cNvPr>
          <p:cNvSpPr>
            <a:spLocks noGrp="1"/>
          </p:cNvSpPr>
          <p:nvPr>
            <p:ph type="dt" sz="half" idx="10"/>
          </p:nvPr>
        </p:nvSpPr>
        <p:spPr/>
        <p:txBody>
          <a:bodyPr/>
          <a:lstStyle/>
          <a:p>
            <a:fld id="{57FD72AE-B125-4040-BFAE-D3B24A44C703}" type="datetime1">
              <a:rPr kumimoji="1" lang="zh-TW" altLang="en-US" smtClean="0"/>
              <a:t>2022/8/3</a:t>
            </a:fld>
            <a:endParaRPr kumimoji="1" lang="zh-TW" altLang="en-US"/>
          </a:p>
        </p:txBody>
      </p:sp>
      <p:sp>
        <p:nvSpPr>
          <p:cNvPr id="4" name="頁尾版面配置區 3">
            <a:extLst>
              <a:ext uri="{FF2B5EF4-FFF2-40B4-BE49-F238E27FC236}">
                <a16:creationId xmlns:a16="http://schemas.microsoft.com/office/drawing/2014/main" id="{CFB98C20-7B4E-1846-9CD4-720039A19A8A}"/>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21B16417-EDB6-994B-B3CC-6032BE5CD044}"/>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3033402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E9801F6-7F0F-9448-8C4B-0F6AFC8143F6}"/>
              </a:ext>
            </a:extLst>
          </p:cNvPr>
          <p:cNvSpPr>
            <a:spLocks noGrp="1"/>
          </p:cNvSpPr>
          <p:nvPr>
            <p:ph type="dt" sz="half" idx="10"/>
          </p:nvPr>
        </p:nvSpPr>
        <p:spPr/>
        <p:txBody>
          <a:bodyPr/>
          <a:lstStyle/>
          <a:p>
            <a:fld id="{F9052E56-CCB6-9B46-85A9-19723C7B6593}" type="datetime1">
              <a:rPr kumimoji="1" lang="zh-TW" altLang="en-US" smtClean="0"/>
              <a:t>2022/8/3</a:t>
            </a:fld>
            <a:endParaRPr kumimoji="1" lang="zh-TW" altLang="en-US"/>
          </a:p>
        </p:txBody>
      </p:sp>
      <p:sp>
        <p:nvSpPr>
          <p:cNvPr id="3" name="頁尾版面配置區 2">
            <a:extLst>
              <a:ext uri="{FF2B5EF4-FFF2-40B4-BE49-F238E27FC236}">
                <a16:creationId xmlns:a16="http://schemas.microsoft.com/office/drawing/2014/main" id="{0A04EECA-438E-714D-AC88-64D7D6602BFC}"/>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110D5F30-BD0B-7C46-BF92-55205473AA8C}"/>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411557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C179C3-D7B6-2347-BDF6-054155861A8D}"/>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DF6E0FDE-E4A2-BF4B-A3A9-D5819F82F2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E1254D30-B3C0-7145-BD2B-998840B1E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63B74765-F112-5442-8853-0C5051A1F174}"/>
              </a:ext>
            </a:extLst>
          </p:cNvPr>
          <p:cNvSpPr>
            <a:spLocks noGrp="1"/>
          </p:cNvSpPr>
          <p:nvPr>
            <p:ph type="dt" sz="half" idx="10"/>
          </p:nvPr>
        </p:nvSpPr>
        <p:spPr/>
        <p:txBody>
          <a:bodyPr/>
          <a:lstStyle/>
          <a:p>
            <a:fld id="{C9B3C3F9-6D29-164F-87B7-961C16D8593E}" type="datetime1">
              <a:rPr kumimoji="1" lang="zh-TW" altLang="en-US" smtClean="0"/>
              <a:t>2022/8/3</a:t>
            </a:fld>
            <a:endParaRPr kumimoji="1" lang="zh-TW" altLang="en-US"/>
          </a:p>
        </p:txBody>
      </p:sp>
      <p:sp>
        <p:nvSpPr>
          <p:cNvPr id="6" name="頁尾版面配置區 5">
            <a:extLst>
              <a:ext uri="{FF2B5EF4-FFF2-40B4-BE49-F238E27FC236}">
                <a16:creationId xmlns:a16="http://schemas.microsoft.com/office/drawing/2014/main" id="{A85D51F3-0FBA-8A4E-B0C2-CDA90F7B22C4}"/>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C685CB21-BCA6-C642-AA21-07371609F9B1}"/>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1269129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08AE02-407D-0F4A-8E49-0A0E7F23590F}"/>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035CE873-2341-8A4A-B30D-B13784050E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F3395626-7B03-7048-A874-5E153C62C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D98C33AD-8DFF-824E-A9D7-311CE5EC4E07}"/>
              </a:ext>
            </a:extLst>
          </p:cNvPr>
          <p:cNvSpPr>
            <a:spLocks noGrp="1"/>
          </p:cNvSpPr>
          <p:nvPr>
            <p:ph type="dt" sz="half" idx="10"/>
          </p:nvPr>
        </p:nvSpPr>
        <p:spPr/>
        <p:txBody>
          <a:bodyPr/>
          <a:lstStyle/>
          <a:p>
            <a:fld id="{408C452A-9CB9-F643-A0E5-E5E6B20D664D}" type="datetime1">
              <a:rPr kumimoji="1" lang="zh-TW" altLang="en-US" smtClean="0"/>
              <a:t>2022/8/3</a:t>
            </a:fld>
            <a:endParaRPr kumimoji="1" lang="zh-TW" altLang="en-US"/>
          </a:p>
        </p:txBody>
      </p:sp>
      <p:sp>
        <p:nvSpPr>
          <p:cNvPr id="6" name="頁尾版面配置區 5">
            <a:extLst>
              <a:ext uri="{FF2B5EF4-FFF2-40B4-BE49-F238E27FC236}">
                <a16:creationId xmlns:a16="http://schemas.microsoft.com/office/drawing/2014/main" id="{F47A7011-16D4-0C4D-B3FE-9EBAD0A99FE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547F4B99-6A95-0F4E-8D71-6372264C4939}"/>
              </a:ext>
            </a:extLst>
          </p:cNvPr>
          <p:cNvSpPr>
            <a:spLocks noGrp="1"/>
          </p:cNvSpPr>
          <p:nvPr>
            <p:ph type="sldNum" sz="quarter" idx="12"/>
          </p:nvPr>
        </p:nvSpPr>
        <p:spPr/>
        <p:txBody>
          <a:bodyPr/>
          <a:lstStyle/>
          <a:p>
            <a:fld id="{699AC1C8-A825-2A49-89BC-7712B85039F8}" type="slidenum">
              <a:rPr kumimoji="1" lang="zh-TW" altLang="en-US" smtClean="0"/>
              <a:t>‹#›</a:t>
            </a:fld>
            <a:endParaRPr kumimoji="1" lang="zh-TW" altLang="en-US"/>
          </a:p>
        </p:txBody>
      </p:sp>
    </p:spTree>
    <p:extLst>
      <p:ext uri="{BB962C8B-B14F-4D97-AF65-F5344CB8AC3E}">
        <p14:creationId xmlns:p14="http://schemas.microsoft.com/office/powerpoint/2010/main" val="1792193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4402287-074D-D347-A871-691CC995F1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dirty="0"/>
              <a:t>按一下以編輯母片標題樣式</a:t>
            </a:r>
          </a:p>
        </p:txBody>
      </p:sp>
      <p:sp>
        <p:nvSpPr>
          <p:cNvPr id="3" name="文字版面配置區 2">
            <a:extLst>
              <a:ext uri="{FF2B5EF4-FFF2-40B4-BE49-F238E27FC236}">
                <a16:creationId xmlns:a16="http://schemas.microsoft.com/office/drawing/2014/main" id="{F03C7DDD-8067-A942-B57D-B7180CC6FD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dirty="0"/>
              <a:t>按一下以編輯母片文字樣式</a:t>
            </a:r>
          </a:p>
          <a:p>
            <a:pPr lvl="1"/>
            <a:r>
              <a:rPr kumimoji="1" lang="zh-TW" altLang="en-US" dirty="0"/>
              <a:t>第二層</a:t>
            </a:r>
          </a:p>
          <a:p>
            <a:pPr lvl="2"/>
            <a:r>
              <a:rPr kumimoji="1" lang="zh-TW" altLang="en-US" dirty="0"/>
              <a:t>第三層</a:t>
            </a:r>
          </a:p>
          <a:p>
            <a:pPr lvl="3"/>
            <a:r>
              <a:rPr kumimoji="1" lang="zh-TW" altLang="en-US" dirty="0"/>
              <a:t>第四層</a:t>
            </a:r>
          </a:p>
          <a:p>
            <a:pPr lvl="4"/>
            <a:r>
              <a:rPr kumimoji="1" lang="zh-TW" altLang="en-US" dirty="0"/>
              <a:t>第五層</a:t>
            </a:r>
          </a:p>
        </p:txBody>
      </p:sp>
      <p:sp>
        <p:nvSpPr>
          <p:cNvPr id="4" name="日期版面配置區 3">
            <a:extLst>
              <a:ext uri="{FF2B5EF4-FFF2-40B4-BE49-F238E27FC236}">
                <a16:creationId xmlns:a16="http://schemas.microsoft.com/office/drawing/2014/main" id="{38E639E8-1C36-6742-892D-00E0E7BDCB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3C659-E038-354C-B74A-69D94F975BDD}" type="datetime1">
              <a:rPr kumimoji="1" lang="zh-TW" altLang="en-US" smtClean="0"/>
              <a:t>2022/8/3</a:t>
            </a:fld>
            <a:endParaRPr kumimoji="1" lang="zh-TW" altLang="en-US"/>
          </a:p>
        </p:txBody>
      </p:sp>
      <p:sp>
        <p:nvSpPr>
          <p:cNvPr id="5" name="頁尾版面配置區 4">
            <a:extLst>
              <a:ext uri="{FF2B5EF4-FFF2-40B4-BE49-F238E27FC236}">
                <a16:creationId xmlns:a16="http://schemas.microsoft.com/office/drawing/2014/main" id="{3ACC95C3-B000-2B41-A636-A6143E9850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B5EBE8E7-10AF-2D44-949E-60860A3D9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b="0" i="0">
                <a:solidFill>
                  <a:schemeClr val="tx1"/>
                </a:solidFill>
                <a:latin typeface="Heiti SC Medium" pitchFamily="2" charset="-128"/>
                <a:ea typeface="Heiti SC Medium" pitchFamily="2" charset="-128"/>
              </a:defRPr>
            </a:lvl1pPr>
          </a:lstStyle>
          <a:p>
            <a:fld id="{699AC1C8-A825-2A49-89BC-7712B85039F8}" type="slidenum">
              <a:rPr kumimoji="1" lang="zh-TW" altLang="en-US" smtClean="0"/>
              <a:pPr/>
              <a:t>‹#›</a:t>
            </a:fld>
            <a:endParaRPr kumimoji="1" lang="zh-TW" altLang="en-US" dirty="0"/>
          </a:p>
        </p:txBody>
      </p:sp>
    </p:spTree>
    <p:extLst>
      <p:ext uri="{BB962C8B-B14F-4D97-AF65-F5344CB8AC3E}">
        <p14:creationId xmlns:p14="http://schemas.microsoft.com/office/powerpoint/2010/main" val="3042910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iti SC Medium" pitchFamily="2" charset="-128"/>
          <a:ea typeface="Heiti SC Medium" pitchFamily="2"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iti SC Medium" pitchFamily="2" charset="-128"/>
          <a:ea typeface="Heiti SC Medium" pitchFamily="2"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iti SC Medium" pitchFamily="2" charset="-128"/>
          <a:ea typeface="Heiti SC Medium" pitchFamily="2"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iti SC Medium" pitchFamily="2" charset="-128"/>
          <a:ea typeface="Heiti SC Medium" pitchFamily="2"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iti SC Medium" pitchFamily="2" charset="-128"/>
          <a:ea typeface="Heiti SC Medium" pitchFamily="2"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iti SC Medium" pitchFamily="2" charset="-128"/>
          <a:ea typeface="Heiti SC Medium" pitchFamily="2"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47AF89-C901-B54F-B2E9-5F2BE5D83058}"/>
              </a:ext>
            </a:extLst>
          </p:cNvPr>
          <p:cNvSpPr>
            <a:spLocks noGrp="1"/>
          </p:cNvSpPr>
          <p:nvPr>
            <p:ph type="ctrTitle"/>
          </p:nvPr>
        </p:nvSpPr>
        <p:spPr>
          <a:xfrm>
            <a:off x="1524000" y="1323340"/>
            <a:ext cx="9144000" cy="1932624"/>
          </a:xfrm>
        </p:spPr>
        <p:txBody>
          <a:bodyPr>
            <a:normAutofit/>
          </a:bodyPr>
          <a:lstStyle/>
          <a:p>
            <a:r>
              <a:rPr kumimoji="1" lang="zh-TW" altLang="en-US" sz="4400" dirty="0"/>
              <a:t>視覺化模擬輔助人工智慧教學之研究</a:t>
            </a:r>
            <a:r>
              <a:rPr kumimoji="1" lang="en-US" altLang="zh-TW" sz="4400" dirty="0"/>
              <a:t>-</a:t>
            </a:r>
            <a:r>
              <a:rPr kumimoji="1" lang="zh-TW" altLang="en-US" sz="4400" dirty="0"/>
              <a:t>以類神經網路為例</a:t>
            </a:r>
          </a:p>
        </p:txBody>
      </p:sp>
      <p:sp>
        <p:nvSpPr>
          <p:cNvPr id="3" name="副標題 2">
            <a:extLst>
              <a:ext uri="{FF2B5EF4-FFF2-40B4-BE49-F238E27FC236}">
                <a16:creationId xmlns:a16="http://schemas.microsoft.com/office/drawing/2014/main" id="{E75BB1CB-1F89-A346-A884-760E42297C2F}"/>
              </a:ext>
            </a:extLst>
          </p:cNvPr>
          <p:cNvSpPr>
            <a:spLocks noGrp="1"/>
          </p:cNvSpPr>
          <p:nvPr>
            <p:ph type="subTitle" idx="1"/>
          </p:nvPr>
        </p:nvSpPr>
        <p:spPr>
          <a:xfrm>
            <a:off x="1251585" y="3401060"/>
            <a:ext cx="9688830" cy="2133600"/>
          </a:xfrm>
        </p:spPr>
        <p:txBody>
          <a:bodyPr>
            <a:normAutofit/>
          </a:bodyPr>
          <a:lstStyle/>
          <a:p>
            <a:r>
              <a:rPr lang="en" altLang="zh-TW" dirty="0"/>
              <a:t>Learning Artificial Intelligence with Visualization and Simulation: The Case of Neural Networks</a:t>
            </a:r>
          </a:p>
          <a:p>
            <a:endParaRPr lang="en-US" altLang="zh-CN" dirty="0"/>
          </a:p>
          <a:p>
            <a:r>
              <a:rPr lang="zh-CN" altLang="en-US" dirty="0"/>
              <a:t>指導教授：林育慈</a:t>
            </a:r>
            <a:r>
              <a:rPr lang="zh-TW" altLang="en-US" dirty="0"/>
              <a:t> 教授</a:t>
            </a:r>
            <a:br>
              <a:rPr kumimoji="1" lang="en-US" altLang="zh-TW" dirty="0"/>
            </a:br>
            <a:r>
              <a:rPr kumimoji="1" lang="zh-CN" altLang="en-US" dirty="0"/>
              <a:t>研究生：蔡政宏</a:t>
            </a:r>
            <a:endParaRPr kumimoji="1" lang="en-US" altLang="zh-TW" dirty="0"/>
          </a:p>
        </p:txBody>
      </p:sp>
      <p:sp>
        <p:nvSpPr>
          <p:cNvPr id="4" name="投影片編號版面配置區 3">
            <a:extLst>
              <a:ext uri="{FF2B5EF4-FFF2-40B4-BE49-F238E27FC236}">
                <a16:creationId xmlns:a16="http://schemas.microsoft.com/office/drawing/2014/main" id="{47C052A8-7186-4E49-97FE-C5BBAA228538}"/>
              </a:ext>
            </a:extLst>
          </p:cNvPr>
          <p:cNvSpPr>
            <a:spLocks noGrp="1"/>
          </p:cNvSpPr>
          <p:nvPr>
            <p:ph type="sldNum" sz="quarter" idx="12"/>
          </p:nvPr>
        </p:nvSpPr>
        <p:spPr/>
        <p:txBody>
          <a:bodyPr/>
          <a:lstStyle/>
          <a:p>
            <a:fld id="{699AC1C8-A825-2A49-89BC-7712B85039F8}" type="slidenum">
              <a:rPr kumimoji="1" lang="zh-TW" altLang="en-US" smtClean="0"/>
              <a:pPr/>
              <a:t>1</a:t>
            </a:fld>
            <a:endParaRPr kumimoji="1" lang="zh-TW" altLang="en-US" dirty="0"/>
          </a:p>
        </p:txBody>
      </p:sp>
    </p:spTree>
    <p:extLst>
      <p:ext uri="{BB962C8B-B14F-4D97-AF65-F5344CB8AC3E}">
        <p14:creationId xmlns:p14="http://schemas.microsoft.com/office/powerpoint/2010/main" val="256153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099CB721-E9DF-814D-ACA2-5E41BD27EB6F}"/>
              </a:ext>
            </a:extLst>
          </p:cNvPr>
          <p:cNvSpPr txBox="1"/>
          <p:nvPr/>
        </p:nvSpPr>
        <p:spPr>
          <a:xfrm>
            <a:off x="630555" y="2072672"/>
            <a:ext cx="8583930" cy="1569660"/>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由於人工智慧相關的教育議題，為新興的資訊科技教育議題，</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所以</a:t>
            </a:r>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較少研究直接地討論此學科的教學困難</a:t>
            </a:r>
            <a:r>
              <a:rPr lang="zh-TW" altLang="en-US" sz="2400" kern="0" dirty="0">
                <a:latin typeface="Heiti SC Medium" pitchFamily="2" charset="-128"/>
                <a:ea typeface="Heiti SC Medium" pitchFamily="2" charset="-128"/>
                <a:cs typeface="Times New Roman" panose="02020603050405020304" pitchFamily="18" charset="0"/>
              </a:rPr>
              <a:t>，</a:t>
            </a:r>
            <a:endParaRPr lang="en-US" altLang="zh-TW" sz="2400" kern="0" dirty="0">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本研究考慮到</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人工智慧為電腦科學重要領域</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也與程式設計、演算法的學習息息相關</a:t>
            </a:r>
            <a:r>
              <a:rPr lang="en-US" altLang="zh-TW" sz="2400" kern="0" dirty="0">
                <a:effectLst/>
                <a:latin typeface="Heiti SC Medium" pitchFamily="2" charset="-128"/>
                <a:ea typeface="Heiti SC Medium" pitchFamily="2" charset="-128"/>
              </a:rPr>
              <a:t>(Jacob and </a:t>
            </a:r>
            <a:r>
              <a:rPr lang="en-US" altLang="zh-TW" sz="2400" kern="0" dirty="0" err="1">
                <a:effectLst/>
                <a:latin typeface="Heiti SC Medium" pitchFamily="2" charset="-128"/>
                <a:ea typeface="Heiti SC Medium" pitchFamily="2" charset="-128"/>
              </a:rPr>
              <a:t>Warschauer</a:t>
            </a:r>
            <a:r>
              <a:rPr lang="en-US" altLang="zh-TW" sz="2400" kern="0" dirty="0">
                <a:effectLst/>
                <a:latin typeface="Heiti SC Medium" pitchFamily="2" charset="-128"/>
                <a:ea typeface="Heiti SC Medium" pitchFamily="2" charset="-128"/>
              </a:rPr>
              <a:t>, 2018)</a:t>
            </a:r>
            <a:endParaRPr lang="zh-TW" altLang="en-US" sz="2400" dirty="0">
              <a:latin typeface="Heiti SC Medium" pitchFamily="2" charset="-128"/>
              <a:ea typeface="Heiti SC Medium" pitchFamily="2" charset="-128"/>
            </a:endParaRPr>
          </a:p>
        </p:txBody>
      </p:sp>
      <p:pic>
        <p:nvPicPr>
          <p:cNvPr id="19" name="圖片 18">
            <a:extLst>
              <a:ext uri="{FF2B5EF4-FFF2-40B4-BE49-F238E27FC236}">
                <a16:creationId xmlns:a16="http://schemas.microsoft.com/office/drawing/2014/main" id="{CB69AC0C-EBFE-4E4C-B279-B22F5AA96433}"/>
              </a:ext>
            </a:extLst>
          </p:cNvPr>
          <p:cNvPicPr>
            <a:picLocks noChangeAspect="1"/>
          </p:cNvPicPr>
          <p:nvPr/>
        </p:nvPicPr>
        <p:blipFill>
          <a:blip r:embed="rId2"/>
          <a:stretch>
            <a:fillRect/>
          </a:stretch>
        </p:blipFill>
        <p:spPr>
          <a:xfrm>
            <a:off x="5924549" y="3803622"/>
            <a:ext cx="4722831" cy="28674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136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099CB721-E9DF-814D-ACA2-5E41BD27EB6F}"/>
              </a:ext>
            </a:extLst>
          </p:cNvPr>
          <p:cNvSpPr txBox="1"/>
          <p:nvPr/>
        </p:nvSpPr>
        <p:spPr>
          <a:xfrm>
            <a:off x="630555" y="2072672"/>
            <a:ext cx="8583930" cy="1569660"/>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由於人工智慧相關的教育議題，為新興的資訊科技教育議題，</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所以</a:t>
            </a:r>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較少研究直接地討論此學科的教學困難</a:t>
            </a:r>
            <a:r>
              <a:rPr lang="zh-TW" altLang="en-US" sz="2400" kern="0" dirty="0">
                <a:latin typeface="Heiti SC Medium" pitchFamily="2" charset="-128"/>
                <a:ea typeface="Heiti SC Medium" pitchFamily="2" charset="-128"/>
                <a:cs typeface="Times New Roman" panose="02020603050405020304" pitchFamily="18" charset="0"/>
              </a:rPr>
              <a:t>，</a:t>
            </a:r>
            <a:endParaRPr lang="en-US" altLang="zh-TW" sz="2400" kern="0" dirty="0">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本研究考慮到</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人工智慧為電腦科學重要領域</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也與程式設計、演算法的學習息息相關</a:t>
            </a:r>
            <a:r>
              <a:rPr lang="en-US" altLang="zh-TW" sz="2400" kern="0" dirty="0">
                <a:effectLst/>
                <a:latin typeface="Heiti SC Medium" pitchFamily="2" charset="-128"/>
                <a:ea typeface="Heiti SC Medium" pitchFamily="2" charset="-128"/>
              </a:rPr>
              <a:t>(Jacob and </a:t>
            </a:r>
            <a:r>
              <a:rPr lang="en-US" altLang="zh-TW" sz="2400" kern="0" dirty="0" err="1">
                <a:effectLst/>
                <a:latin typeface="Heiti SC Medium" pitchFamily="2" charset="-128"/>
                <a:ea typeface="Heiti SC Medium" pitchFamily="2" charset="-128"/>
              </a:rPr>
              <a:t>Warschauer</a:t>
            </a:r>
            <a:r>
              <a:rPr lang="en-US" altLang="zh-TW" sz="2400" kern="0" dirty="0">
                <a:effectLst/>
                <a:latin typeface="Heiti SC Medium" pitchFamily="2" charset="-128"/>
                <a:ea typeface="Heiti SC Medium" pitchFamily="2" charset="-128"/>
              </a:rPr>
              <a:t>, 2018)</a:t>
            </a:r>
            <a:endParaRPr lang="zh-TW" altLang="en-US" sz="2400" dirty="0">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B32D3CBE-9DF6-984F-AD7B-DCAD912DE85E}"/>
              </a:ext>
            </a:extLst>
          </p:cNvPr>
          <p:cNvSpPr txBox="1"/>
          <p:nvPr/>
        </p:nvSpPr>
        <p:spPr>
          <a:xfrm>
            <a:off x="1752879" y="5283418"/>
            <a:ext cx="9966401" cy="830997"/>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進一步</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參考過去在電腦科學或程式設計</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演算法教學上有何種教學困難</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了解這些困難，才得以發展合適的教材供學生學習人工智慧相關知識。</a:t>
            </a:r>
            <a:r>
              <a:rPr lang="zh-TW" altLang="zh-TW" sz="2400" dirty="0">
                <a:effectLst/>
                <a:latin typeface="Heiti SC Medium" pitchFamily="2" charset="-128"/>
                <a:ea typeface="Heiti SC Medium" pitchFamily="2" charset="-128"/>
              </a:rPr>
              <a:t> </a:t>
            </a:r>
            <a:endParaRPr lang="zh-TW" altLang="en-US" sz="2400" dirty="0"/>
          </a:p>
        </p:txBody>
      </p:sp>
      <p:cxnSp>
        <p:nvCxnSpPr>
          <p:cNvPr id="11" name="直線箭頭接點 10">
            <a:extLst>
              <a:ext uri="{FF2B5EF4-FFF2-40B4-BE49-F238E27FC236}">
                <a16:creationId xmlns:a16="http://schemas.microsoft.com/office/drawing/2014/main" id="{E9F7A288-0904-A241-B282-ABE8EE5D77F1}"/>
              </a:ext>
            </a:extLst>
          </p:cNvPr>
          <p:cNvCxnSpPr>
            <a:cxnSpLocks/>
          </p:cNvCxnSpPr>
          <p:nvPr/>
        </p:nvCxnSpPr>
        <p:spPr>
          <a:xfrm>
            <a:off x="2205990" y="3801092"/>
            <a:ext cx="0" cy="148232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02308E05-6897-7F48-BD84-260F977C1429}"/>
              </a:ext>
            </a:extLst>
          </p:cNvPr>
          <p:cNvPicPr>
            <a:picLocks noChangeAspect="1"/>
          </p:cNvPicPr>
          <p:nvPr/>
        </p:nvPicPr>
        <p:blipFill>
          <a:blip r:embed="rId2"/>
          <a:stretch>
            <a:fillRect/>
          </a:stretch>
        </p:blipFill>
        <p:spPr>
          <a:xfrm>
            <a:off x="8610600" y="3311126"/>
            <a:ext cx="2881961" cy="19213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154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CA96516C-EE77-8A47-AF3C-13FF9D8B7F9B}"/>
              </a:ext>
            </a:extLst>
          </p:cNvPr>
          <p:cNvSpPr txBox="1"/>
          <p:nvPr/>
        </p:nvSpPr>
        <p:spPr>
          <a:xfrm>
            <a:off x="518160" y="2072672"/>
            <a:ext cx="11155679" cy="1569660"/>
          </a:xfrm>
          <a:prstGeom prst="rect">
            <a:avLst/>
          </a:prstGeom>
          <a:noFill/>
        </p:spPr>
        <p:txBody>
          <a:bodyPr wrap="square">
            <a:spAutoFit/>
          </a:bodyPr>
          <a:lstStyle/>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程式設計和演算法被認為不容易學習</a:t>
            </a:r>
            <a:r>
              <a:rPr lang="zh-TW" altLang="zh-TW" sz="2400" kern="0" dirty="0">
                <a:effectLst/>
                <a:latin typeface="Heiti SC Medium" pitchFamily="2" charset="-128"/>
                <a:ea typeface="Heiti SC Medium" pitchFamily="2" charset="-128"/>
                <a:cs typeface="Times New Roman" panose="02020603050405020304" pitchFamily="18" charset="0"/>
              </a:rPr>
              <a:t>的原因在於，</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普遍</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學生在學習「抽象概念」時，難以將抽象概念與現實生活形成連結</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進而造成學生不知道如何運用程式來撰寫問題解決的方法</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effectLst/>
                <a:latin typeface="Heiti SC Medium" pitchFamily="2" charset="-128"/>
                <a:ea typeface="Heiti SC Medium" pitchFamily="2" charset="-128"/>
              </a:rPr>
              <a:t>(Esteves, Fonseca, </a:t>
            </a:r>
            <a:r>
              <a:rPr lang="en-US" altLang="zh-TW" sz="2400" kern="0" dirty="0" err="1">
                <a:effectLst/>
                <a:latin typeface="Heiti SC Medium" pitchFamily="2" charset="-128"/>
                <a:ea typeface="Heiti SC Medium" pitchFamily="2" charset="-128"/>
              </a:rPr>
              <a:t>Morgado</a:t>
            </a:r>
            <a:r>
              <a:rPr lang="en-US" altLang="zh-TW" sz="2400" kern="0" dirty="0">
                <a:effectLst/>
                <a:latin typeface="Heiti SC Medium" pitchFamily="2" charset="-128"/>
                <a:ea typeface="Heiti SC Medium" pitchFamily="2" charset="-128"/>
              </a:rPr>
              <a:t>, &amp; Martins, 2011; </a:t>
            </a:r>
            <a:r>
              <a:rPr lang="en-US" altLang="zh-TW" sz="2400" kern="0" dirty="0" err="1">
                <a:effectLst/>
                <a:latin typeface="Heiti SC Medium" pitchFamily="2" charset="-128"/>
                <a:ea typeface="Heiti SC Medium" pitchFamily="2" charset="-128"/>
              </a:rPr>
              <a:t>Bellstrom</a:t>
            </a:r>
            <a:r>
              <a:rPr lang="en-US" altLang="zh-TW" sz="2400" kern="0" dirty="0">
                <a:effectLst/>
                <a:latin typeface="Heiti SC Medium" pitchFamily="2" charset="-128"/>
                <a:ea typeface="Heiti SC Medium" pitchFamily="2" charset="-128"/>
              </a:rPr>
              <a:t> and </a:t>
            </a:r>
            <a:r>
              <a:rPr lang="en-US" altLang="zh-TW" sz="2400" kern="0" dirty="0" err="1">
                <a:effectLst/>
                <a:latin typeface="Heiti SC Medium" pitchFamily="2" charset="-128"/>
                <a:ea typeface="Heiti SC Medium" pitchFamily="2" charset="-128"/>
              </a:rPr>
              <a:t>Thoren</a:t>
            </a:r>
            <a:r>
              <a:rPr lang="en-US" altLang="zh-TW" sz="2400" kern="0" dirty="0">
                <a:effectLst/>
                <a:latin typeface="Heiti SC Medium" pitchFamily="2" charset="-128"/>
                <a:ea typeface="Heiti SC Medium" pitchFamily="2" charset="-128"/>
              </a:rPr>
              <a:t>, 2009)</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57666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CA96516C-EE77-8A47-AF3C-13FF9D8B7F9B}"/>
              </a:ext>
            </a:extLst>
          </p:cNvPr>
          <p:cNvSpPr txBox="1"/>
          <p:nvPr/>
        </p:nvSpPr>
        <p:spPr>
          <a:xfrm>
            <a:off x="518160" y="2072672"/>
            <a:ext cx="11155679" cy="1569660"/>
          </a:xfrm>
          <a:prstGeom prst="rect">
            <a:avLst/>
          </a:prstGeom>
          <a:noFill/>
        </p:spPr>
        <p:txBody>
          <a:bodyPr wrap="square">
            <a:spAutoFit/>
          </a:bodyPr>
          <a:lstStyle/>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程式設計和演算法被認為不容易學習</a:t>
            </a:r>
            <a:r>
              <a:rPr lang="zh-TW" altLang="zh-TW" sz="2400" kern="0" dirty="0">
                <a:effectLst/>
                <a:latin typeface="Heiti SC Medium" pitchFamily="2" charset="-128"/>
                <a:ea typeface="Heiti SC Medium" pitchFamily="2" charset="-128"/>
                <a:cs typeface="Times New Roman" panose="02020603050405020304" pitchFamily="18" charset="0"/>
              </a:rPr>
              <a:t>的原因在於，</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普遍</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學生在學習「抽象概念」時，難以將抽象概念與現實生活形成連結</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進而造成學生不知道如何運用程式來撰寫問題解決的方法</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effectLst/>
                <a:latin typeface="Heiti SC Medium" pitchFamily="2" charset="-128"/>
                <a:ea typeface="Heiti SC Medium" pitchFamily="2" charset="-128"/>
              </a:rPr>
              <a:t>(Esteves, Fonseca, </a:t>
            </a:r>
            <a:r>
              <a:rPr lang="en-US" altLang="zh-TW" sz="2400" kern="0" dirty="0" err="1">
                <a:effectLst/>
                <a:latin typeface="Heiti SC Medium" pitchFamily="2" charset="-128"/>
                <a:ea typeface="Heiti SC Medium" pitchFamily="2" charset="-128"/>
              </a:rPr>
              <a:t>Morgado</a:t>
            </a:r>
            <a:r>
              <a:rPr lang="en-US" altLang="zh-TW" sz="2400" kern="0" dirty="0">
                <a:effectLst/>
                <a:latin typeface="Heiti SC Medium" pitchFamily="2" charset="-128"/>
                <a:ea typeface="Heiti SC Medium" pitchFamily="2" charset="-128"/>
              </a:rPr>
              <a:t>, &amp; Martins, 2011; </a:t>
            </a:r>
            <a:r>
              <a:rPr lang="en-US" altLang="zh-TW" sz="2400" kern="0" dirty="0" err="1">
                <a:effectLst/>
                <a:latin typeface="Heiti SC Medium" pitchFamily="2" charset="-128"/>
                <a:ea typeface="Heiti SC Medium" pitchFamily="2" charset="-128"/>
              </a:rPr>
              <a:t>Bellstrom</a:t>
            </a:r>
            <a:r>
              <a:rPr lang="en-US" altLang="zh-TW" sz="2400" kern="0" dirty="0">
                <a:effectLst/>
                <a:latin typeface="Heiti SC Medium" pitchFamily="2" charset="-128"/>
                <a:ea typeface="Heiti SC Medium" pitchFamily="2" charset="-128"/>
              </a:rPr>
              <a:t> and </a:t>
            </a:r>
            <a:r>
              <a:rPr lang="en-US" altLang="zh-TW" sz="2400" kern="0" dirty="0" err="1">
                <a:effectLst/>
                <a:latin typeface="Heiti SC Medium" pitchFamily="2" charset="-128"/>
                <a:ea typeface="Heiti SC Medium" pitchFamily="2" charset="-128"/>
              </a:rPr>
              <a:t>Thoren</a:t>
            </a:r>
            <a:r>
              <a:rPr lang="en-US" altLang="zh-TW" sz="2400" kern="0" dirty="0">
                <a:effectLst/>
                <a:latin typeface="Heiti SC Medium" pitchFamily="2" charset="-128"/>
                <a:ea typeface="Heiti SC Medium" pitchFamily="2" charset="-128"/>
              </a:rPr>
              <a:t>, 2009)</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grpSp>
        <p:nvGrpSpPr>
          <p:cNvPr id="13" name="群組 12">
            <a:extLst>
              <a:ext uri="{FF2B5EF4-FFF2-40B4-BE49-F238E27FC236}">
                <a16:creationId xmlns:a16="http://schemas.microsoft.com/office/drawing/2014/main" id="{1D31847F-7C86-A94E-845A-4F3604B755AA}"/>
              </a:ext>
            </a:extLst>
          </p:cNvPr>
          <p:cNvGrpSpPr/>
          <p:nvPr/>
        </p:nvGrpSpPr>
        <p:grpSpPr>
          <a:xfrm>
            <a:off x="1200150" y="3732986"/>
            <a:ext cx="1520190" cy="998032"/>
            <a:chOff x="1394460" y="3744416"/>
            <a:chExt cx="1520190" cy="998032"/>
          </a:xfrm>
        </p:grpSpPr>
        <p:cxnSp>
          <p:nvCxnSpPr>
            <p:cNvPr id="14" name="直線箭頭接點 13">
              <a:extLst>
                <a:ext uri="{FF2B5EF4-FFF2-40B4-BE49-F238E27FC236}">
                  <a16:creationId xmlns:a16="http://schemas.microsoft.com/office/drawing/2014/main" id="{95F7740A-40BC-7E46-9EC7-B8B9AE9DC88F}"/>
                </a:ext>
              </a:extLst>
            </p:cNvPr>
            <p:cNvCxnSpPr/>
            <p:nvPr/>
          </p:nvCxnSpPr>
          <p:spPr>
            <a:xfrm>
              <a:off x="1394460" y="4718586"/>
              <a:ext cx="152019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4C57EB0-B4CB-814A-8272-0B82DED5BD4A}"/>
                </a:ext>
              </a:extLst>
            </p:cNvPr>
            <p:cNvCxnSpPr/>
            <p:nvPr/>
          </p:nvCxnSpPr>
          <p:spPr>
            <a:xfrm>
              <a:off x="1426845" y="3744416"/>
              <a:ext cx="0" cy="99803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文字方塊 15">
            <a:extLst>
              <a:ext uri="{FF2B5EF4-FFF2-40B4-BE49-F238E27FC236}">
                <a16:creationId xmlns:a16="http://schemas.microsoft.com/office/drawing/2014/main" id="{29546527-62FF-7947-A23B-E0AFD4253FF1}"/>
              </a:ext>
            </a:extLst>
          </p:cNvPr>
          <p:cNvSpPr txBox="1"/>
          <p:nvPr/>
        </p:nvSpPr>
        <p:spPr>
          <a:xfrm>
            <a:off x="3000373" y="4142284"/>
            <a:ext cx="6680833" cy="1200329"/>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所以本研究認為，應該找尋一個教學方式，</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en-US" sz="2400" kern="0" dirty="0">
                <a:latin typeface="Heiti SC Medium" pitchFamily="2" charset="-128"/>
                <a:ea typeface="Heiti SC Medium" pitchFamily="2" charset="-128"/>
                <a:cs typeface="Times New Roman" panose="02020603050405020304" pitchFamily="18" charset="0"/>
              </a:rPr>
              <a:t>能夠</a:t>
            </a:r>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幫助學生將抽象概念與現實生活連結</a:t>
            </a:r>
            <a:r>
              <a:rPr lang="zh-TW" altLang="en-US" sz="2400" kern="0" dirty="0">
                <a:latin typeface="Heiti SC Medium" pitchFamily="2" charset="-128"/>
                <a:ea typeface="Heiti SC Medium" pitchFamily="2" charset="-128"/>
                <a:cs typeface="Times New Roman" panose="02020603050405020304" pitchFamily="18" charset="0"/>
              </a:rPr>
              <a:t>，</a:t>
            </a:r>
            <a:endParaRPr lang="en-US" altLang="zh-TW" sz="2400" kern="0" dirty="0">
              <a:latin typeface="Heiti SC Medium" pitchFamily="2" charset="-128"/>
              <a:ea typeface="Heiti SC Medium" pitchFamily="2" charset="-128"/>
              <a:cs typeface="Times New Roman" panose="02020603050405020304" pitchFamily="18" charset="0"/>
            </a:endParaRPr>
          </a:p>
          <a:p>
            <a:r>
              <a:rPr lang="zh-TW" altLang="en-US" sz="2400" kern="0" dirty="0">
                <a:effectLst/>
                <a:highlight>
                  <a:srgbClr val="FFFF00"/>
                </a:highlight>
                <a:latin typeface="Heiti SC Medium" pitchFamily="2" charset="-128"/>
                <a:ea typeface="Heiti SC Medium" pitchFamily="2" charset="-128"/>
                <a:cs typeface="Times New Roman" panose="02020603050405020304" pitchFamily="18" charset="0"/>
              </a:rPr>
              <a:t>協助學生跨越「抽象」與「現實」之間的差距</a:t>
            </a:r>
            <a:r>
              <a:rPr lang="zh-TW" altLang="en-US" sz="2400" kern="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spTree>
    <p:extLst>
      <p:ext uri="{BB962C8B-B14F-4D97-AF65-F5344CB8AC3E}">
        <p14:creationId xmlns:p14="http://schemas.microsoft.com/office/powerpoint/2010/main" val="362194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CA96516C-EE77-8A47-AF3C-13FF9D8B7F9B}"/>
              </a:ext>
            </a:extLst>
          </p:cNvPr>
          <p:cNvSpPr txBox="1"/>
          <p:nvPr/>
        </p:nvSpPr>
        <p:spPr>
          <a:xfrm>
            <a:off x="518161" y="2072672"/>
            <a:ext cx="8477250" cy="1200329"/>
          </a:xfrm>
          <a:prstGeom prst="rect">
            <a:avLst/>
          </a:prstGeom>
          <a:noFill/>
        </p:spPr>
        <p:txBody>
          <a:bodyPr wrap="square">
            <a:spAutoFit/>
          </a:bodyPr>
          <a:lstStyle/>
          <a:p>
            <a:r>
              <a:rPr lang="zh-TW" altLang="zh-TW" kern="0" dirty="0">
                <a:effectLst/>
                <a:highlight>
                  <a:srgbClr val="FFFF00"/>
                </a:highlight>
                <a:latin typeface="Heiti SC Medium" pitchFamily="2" charset="-128"/>
                <a:ea typeface="Heiti SC Medium" pitchFamily="2" charset="-128"/>
                <a:cs typeface="Times New Roman" panose="02020603050405020304" pitchFamily="18" charset="0"/>
              </a:rPr>
              <a:t>程式設計和演算法被認為不容易學習</a:t>
            </a:r>
            <a:r>
              <a:rPr lang="zh-TW" altLang="zh-TW" kern="0" dirty="0">
                <a:effectLst/>
                <a:latin typeface="Heiti SC Medium" pitchFamily="2" charset="-128"/>
                <a:ea typeface="Heiti SC Medium" pitchFamily="2" charset="-128"/>
                <a:cs typeface="Times New Roman" panose="02020603050405020304" pitchFamily="18" charset="0"/>
              </a:rPr>
              <a:t>的原因在於，</a:t>
            </a:r>
            <a:endParaRPr lang="en-US" altLang="zh-TW" kern="0" dirty="0">
              <a:effectLst/>
              <a:latin typeface="Heiti SC Medium" pitchFamily="2" charset="-128"/>
              <a:ea typeface="Heiti SC Medium" pitchFamily="2" charset="-128"/>
              <a:cs typeface="Times New Roman" panose="02020603050405020304" pitchFamily="18" charset="0"/>
            </a:endParaRPr>
          </a:p>
          <a:p>
            <a:r>
              <a:rPr lang="zh-TW" altLang="zh-TW" kern="0" dirty="0">
                <a:effectLst/>
                <a:latin typeface="Heiti SC Medium" pitchFamily="2" charset="-128"/>
                <a:ea typeface="Heiti SC Medium" pitchFamily="2" charset="-128"/>
                <a:cs typeface="Times New Roman" panose="02020603050405020304" pitchFamily="18" charset="0"/>
              </a:rPr>
              <a:t>普遍</a:t>
            </a:r>
            <a:r>
              <a:rPr lang="zh-TW" altLang="zh-TW" kern="0" dirty="0">
                <a:effectLst/>
                <a:highlight>
                  <a:srgbClr val="FFFF00"/>
                </a:highlight>
                <a:latin typeface="Heiti SC Medium" pitchFamily="2" charset="-128"/>
                <a:ea typeface="Heiti SC Medium" pitchFamily="2" charset="-128"/>
                <a:cs typeface="Times New Roman" panose="02020603050405020304" pitchFamily="18" charset="0"/>
              </a:rPr>
              <a:t>學生在學習「抽象概念」時，難以將抽象概念與現實生活形成連結</a:t>
            </a:r>
            <a:r>
              <a:rPr lang="zh-TW" altLang="zh-TW" kern="0" dirty="0">
                <a:effectLst/>
                <a:latin typeface="Heiti SC Medium" pitchFamily="2" charset="-128"/>
                <a:ea typeface="Heiti SC Medium" pitchFamily="2" charset="-128"/>
                <a:cs typeface="Times New Roman" panose="02020603050405020304" pitchFamily="18" charset="0"/>
              </a:rPr>
              <a:t>，</a:t>
            </a:r>
            <a:endParaRPr lang="en-US" altLang="zh-TW" kern="0" dirty="0">
              <a:effectLst/>
              <a:latin typeface="Heiti SC Medium" pitchFamily="2" charset="-128"/>
              <a:ea typeface="Heiti SC Medium" pitchFamily="2" charset="-128"/>
              <a:cs typeface="Times New Roman" panose="02020603050405020304" pitchFamily="18" charset="0"/>
            </a:endParaRPr>
          </a:p>
          <a:p>
            <a:r>
              <a:rPr lang="zh-TW" altLang="zh-TW" kern="0" dirty="0">
                <a:effectLst/>
                <a:latin typeface="Heiti SC Medium" pitchFamily="2" charset="-128"/>
                <a:ea typeface="Heiti SC Medium" pitchFamily="2" charset="-128"/>
                <a:cs typeface="Times New Roman" panose="02020603050405020304" pitchFamily="18" charset="0"/>
              </a:rPr>
              <a:t>進而造成學生不知道如何運用程式來撰寫問題解決的方法</a:t>
            </a:r>
            <a:endParaRPr lang="en-US" altLang="zh-TW" kern="0" dirty="0">
              <a:effectLst/>
              <a:latin typeface="Heiti SC Medium" pitchFamily="2" charset="-128"/>
              <a:ea typeface="Heiti SC Medium" pitchFamily="2" charset="-128"/>
              <a:cs typeface="Times New Roman" panose="02020603050405020304" pitchFamily="18" charset="0"/>
            </a:endParaRPr>
          </a:p>
          <a:p>
            <a:r>
              <a:rPr lang="en-US" altLang="zh-TW" kern="0" dirty="0">
                <a:effectLst/>
                <a:latin typeface="Heiti SC Medium" pitchFamily="2" charset="-128"/>
                <a:ea typeface="Heiti SC Medium" pitchFamily="2" charset="-128"/>
              </a:rPr>
              <a:t>(Esteves, Fonseca, </a:t>
            </a:r>
            <a:r>
              <a:rPr lang="en-US" altLang="zh-TW" kern="0" dirty="0" err="1">
                <a:effectLst/>
                <a:latin typeface="Heiti SC Medium" pitchFamily="2" charset="-128"/>
                <a:ea typeface="Heiti SC Medium" pitchFamily="2" charset="-128"/>
              </a:rPr>
              <a:t>Morgado</a:t>
            </a:r>
            <a:r>
              <a:rPr lang="en-US" altLang="zh-TW" kern="0" dirty="0">
                <a:effectLst/>
                <a:latin typeface="Heiti SC Medium" pitchFamily="2" charset="-128"/>
                <a:ea typeface="Heiti SC Medium" pitchFamily="2" charset="-128"/>
              </a:rPr>
              <a:t>, &amp; Martins, 2011; </a:t>
            </a:r>
            <a:r>
              <a:rPr lang="en-US" altLang="zh-TW" kern="0" dirty="0" err="1">
                <a:effectLst/>
                <a:latin typeface="Heiti SC Medium" pitchFamily="2" charset="-128"/>
                <a:ea typeface="Heiti SC Medium" pitchFamily="2" charset="-128"/>
              </a:rPr>
              <a:t>Bellstrom</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Thoren</a:t>
            </a:r>
            <a:r>
              <a:rPr lang="en-US" altLang="zh-TW" kern="0" dirty="0">
                <a:effectLst/>
                <a:latin typeface="Heiti SC Medium" pitchFamily="2" charset="-128"/>
                <a:ea typeface="Heiti SC Medium" pitchFamily="2" charset="-128"/>
              </a:rPr>
              <a:t>, 2009)</a:t>
            </a:r>
            <a:r>
              <a:rPr lang="zh-TW" altLang="zh-TW" kern="0" dirty="0">
                <a:effectLst/>
                <a:latin typeface="Heiti SC Medium" pitchFamily="2" charset="-128"/>
                <a:ea typeface="Heiti SC Medium" pitchFamily="2" charset="-128"/>
                <a:cs typeface="Times New Roman" panose="02020603050405020304" pitchFamily="18" charset="0"/>
              </a:rPr>
              <a:t>。</a:t>
            </a:r>
            <a:r>
              <a:rPr lang="zh-TW" altLang="zh-TW" dirty="0">
                <a:effectLst/>
                <a:latin typeface="Heiti SC Medium" pitchFamily="2" charset="-128"/>
                <a:ea typeface="Heiti SC Medium" pitchFamily="2" charset="-128"/>
              </a:rPr>
              <a:t> </a:t>
            </a:r>
            <a:endParaRPr lang="zh-TW" altLang="en-US" dirty="0">
              <a:latin typeface="Heiti SC Medium" pitchFamily="2" charset="-128"/>
              <a:ea typeface="Heiti SC Medium" pitchFamily="2" charset="-128"/>
            </a:endParaRPr>
          </a:p>
        </p:txBody>
      </p:sp>
      <p:grpSp>
        <p:nvGrpSpPr>
          <p:cNvPr id="13" name="群組 12">
            <a:extLst>
              <a:ext uri="{FF2B5EF4-FFF2-40B4-BE49-F238E27FC236}">
                <a16:creationId xmlns:a16="http://schemas.microsoft.com/office/drawing/2014/main" id="{1D31847F-7C86-A94E-845A-4F3604B755AA}"/>
              </a:ext>
            </a:extLst>
          </p:cNvPr>
          <p:cNvGrpSpPr/>
          <p:nvPr/>
        </p:nvGrpSpPr>
        <p:grpSpPr>
          <a:xfrm>
            <a:off x="1851660" y="3429000"/>
            <a:ext cx="777240" cy="581928"/>
            <a:chOff x="1394460" y="4160520"/>
            <a:chExt cx="777240" cy="581928"/>
          </a:xfrm>
        </p:grpSpPr>
        <p:cxnSp>
          <p:nvCxnSpPr>
            <p:cNvPr id="14" name="直線箭頭接點 13">
              <a:extLst>
                <a:ext uri="{FF2B5EF4-FFF2-40B4-BE49-F238E27FC236}">
                  <a16:creationId xmlns:a16="http://schemas.microsoft.com/office/drawing/2014/main" id="{95F7740A-40BC-7E46-9EC7-B8B9AE9DC88F}"/>
                </a:ext>
              </a:extLst>
            </p:cNvPr>
            <p:cNvCxnSpPr>
              <a:cxnSpLocks/>
            </p:cNvCxnSpPr>
            <p:nvPr/>
          </p:nvCxnSpPr>
          <p:spPr>
            <a:xfrm>
              <a:off x="1394460" y="4718586"/>
              <a:ext cx="77724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34C57EB0-B4CB-814A-8272-0B82DED5BD4A}"/>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文字方塊 15">
            <a:extLst>
              <a:ext uri="{FF2B5EF4-FFF2-40B4-BE49-F238E27FC236}">
                <a16:creationId xmlns:a16="http://schemas.microsoft.com/office/drawing/2014/main" id="{29546527-62FF-7947-A23B-E0AFD4253FF1}"/>
              </a:ext>
            </a:extLst>
          </p:cNvPr>
          <p:cNvSpPr txBox="1"/>
          <p:nvPr/>
        </p:nvSpPr>
        <p:spPr>
          <a:xfrm>
            <a:off x="2757817" y="3494013"/>
            <a:ext cx="5046343" cy="923330"/>
          </a:xfrm>
          <a:prstGeom prst="rect">
            <a:avLst/>
          </a:prstGeom>
          <a:noFill/>
        </p:spPr>
        <p:txBody>
          <a:bodyPr wrap="square">
            <a:spAutoFit/>
          </a:bodyPr>
          <a:lstStyle/>
          <a:p>
            <a:r>
              <a:rPr lang="zh-TW" altLang="en-US" kern="0" dirty="0">
                <a:effectLst/>
                <a:latin typeface="Heiti SC Medium" pitchFamily="2" charset="-128"/>
                <a:ea typeface="Heiti SC Medium" pitchFamily="2" charset="-128"/>
                <a:cs typeface="Times New Roman" panose="02020603050405020304" pitchFamily="18" charset="0"/>
              </a:rPr>
              <a:t>所以本研究認為，應該找尋一個教學方式，</a:t>
            </a:r>
            <a:endParaRPr lang="en-US" altLang="zh-TW" kern="0" dirty="0">
              <a:effectLst/>
              <a:latin typeface="Heiti SC Medium" pitchFamily="2" charset="-128"/>
              <a:ea typeface="Heiti SC Medium" pitchFamily="2" charset="-128"/>
              <a:cs typeface="Times New Roman" panose="02020603050405020304" pitchFamily="18" charset="0"/>
            </a:endParaRPr>
          </a:p>
          <a:p>
            <a:r>
              <a:rPr lang="zh-TW" altLang="en-US" kern="0" dirty="0">
                <a:latin typeface="Heiti SC Medium" pitchFamily="2" charset="-128"/>
                <a:ea typeface="Heiti SC Medium" pitchFamily="2" charset="-128"/>
                <a:cs typeface="Times New Roman" panose="02020603050405020304" pitchFamily="18" charset="0"/>
              </a:rPr>
              <a:t>能夠</a:t>
            </a:r>
            <a:r>
              <a:rPr lang="zh-TW" altLang="en-US" kern="0" dirty="0">
                <a:highlight>
                  <a:srgbClr val="FFFF00"/>
                </a:highlight>
                <a:latin typeface="Heiti SC Medium" pitchFamily="2" charset="-128"/>
                <a:ea typeface="Heiti SC Medium" pitchFamily="2" charset="-128"/>
                <a:cs typeface="Times New Roman" panose="02020603050405020304" pitchFamily="18" charset="0"/>
              </a:rPr>
              <a:t>幫助學生將抽象概念與現實生活連結</a:t>
            </a:r>
            <a:r>
              <a:rPr lang="zh-TW" altLang="en-US" kern="0" dirty="0">
                <a:latin typeface="Heiti SC Medium" pitchFamily="2" charset="-128"/>
                <a:ea typeface="Heiti SC Medium" pitchFamily="2" charset="-128"/>
                <a:cs typeface="Times New Roman" panose="02020603050405020304" pitchFamily="18" charset="0"/>
              </a:rPr>
              <a:t>，</a:t>
            </a:r>
            <a:endParaRPr lang="en-US" altLang="zh-TW" kern="0" dirty="0">
              <a:latin typeface="Heiti SC Medium" pitchFamily="2" charset="-128"/>
              <a:ea typeface="Heiti SC Medium" pitchFamily="2" charset="-128"/>
              <a:cs typeface="Times New Roman" panose="02020603050405020304" pitchFamily="18" charset="0"/>
            </a:endParaRPr>
          </a:p>
          <a:p>
            <a:r>
              <a:rPr lang="zh-TW" altLang="en-US" kern="0" dirty="0">
                <a:effectLst/>
                <a:highlight>
                  <a:srgbClr val="FFFF00"/>
                </a:highlight>
                <a:latin typeface="Heiti SC Medium" pitchFamily="2" charset="-128"/>
                <a:ea typeface="Heiti SC Medium" pitchFamily="2" charset="-128"/>
                <a:cs typeface="Times New Roman" panose="02020603050405020304" pitchFamily="18" charset="0"/>
              </a:rPr>
              <a:t>協助學生跨越「抽象」與「現實」之間的差距</a:t>
            </a:r>
            <a:r>
              <a:rPr lang="zh-TW" altLang="en-US" kern="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sp>
        <p:nvSpPr>
          <p:cNvPr id="17" name="文字方塊 16">
            <a:extLst>
              <a:ext uri="{FF2B5EF4-FFF2-40B4-BE49-F238E27FC236}">
                <a16:creationId xmlns:a16="http://schemas.microsoft.com/office/drawing/2014/main" id="{1D4F788D-18DA-2740-B6F5-3F66DE7AC427}"/>
              </a:ext>
            </a:extLst>
          </p:cNvPr>
          <p:cNvSpPr txBox="1"/>
          <p:nvPr/>
        </p:nvSpPr>
        <p:spPr>
          <a:xfrm>
            <a:off x="6372551" y="5029201"/>
            <a:ext cx="3891917" cy="461665"/>
          </a:xfrm>
          <a:prstGeom prst="rect">
            <a:avLst/>
          </a:prstGeom>
          <a:noFill/>
        </p:spPr>
        <p:txBody>
          <a:bodyPr wrap="square">
            <a:spAutoFit/>
          </a:bodyPr>
          <a:lstStyle/>
          <a:p>
            <a:r>
              <a:rPr lang="zh-TW" altLang="en-US" sz="2400" kern="0" dirty="0">
                <a:effectLst/>
                <a:highlight>
                  <a:srgbClr val="FFFF00"/>
                </a:highlight>
                <a:latin typeface="Heiti SC Medium" pitchFamily="2" charset="-128"/>
                <a:ea typeface="Heiti SC Medium" pitchFamily="2" charset="-128"/>
                <a:cs typeface="Times New Roman" panose="02020603050405020304" pitchFamily="18" charset="0"/>
              </a:rPr>
              <a:t>演算法視覺化</a:t>
            </a:r>
            <a:r>
              <a:rPr lang="zh-TW" altLang="en-US" sz="2400" kern="0" dirty="0">
                <a:effectLst/>
                <a:latin typeface="Heiti SC Medium" pitchFamily="2" charset="-128"/>
                <a:ea typeface="Heiti SC Medium" pitchFamily="2" charset="-128"/>
                <a:cs typeface="Times New Roman" panose="02020603050405020304" pitchFamily="18" charset="0"/>
              </a:rPr>
              <a:t>、</a:t>
            </a:r>
            <a:r>
              <a:rPr lang="zh-TW" altLang="en-US" sz="2400" kern="0" dirty="0">
                <a:effectLst/>
                <a:highlight>
                  <a:srgbClr val="FFFF00"/>
                </a:highlight>
                <a:latin typeface="Heiti SC Medium" pitchFamily="2" charset="-128"/>
                <a:ea typeface="Heiti SC Medium" pitchFamily="2" charset="-128"/>
                <a:cs typeface="Times New Roman" panose="02020603050405020304" pitchFamily="18" charset="0"/>
              </a:rPr>
              <a:t>模擬式教學</a:t>
            </a:r>
            <a:endParaRPr lang="en-US" altLang="zh-TW" sz="2400" dirty="0">
              <a:effectLst/>
              <a:highlight>
                <a:srgbClr val="FFFF00"/>
              </a:highlight>
              <a:latin typeface="Heiti SC Medium" pitchFamily="2" charset="-128"/>
              <a:ea typeface="Heiti SC Medium" pitchFamily="2" charset="-128"/>
            </a:endParaRPr>
          </a:p>
        </p:txBody>
      </p:sp>
      <p:grpSp>
        <p:nvGrpSpPr>
          <p:cNvPr id="18" name="群組 17">
            <a:extLst>
              <a:ext uri="{FF2B5EF4-FFF2-40B4-BE49-F238E27FC236}">
                <a16:creationId xmlns:a16="http://schemas.microsoft.com/office/drawing/2014/main" id="{C205508A-0A7F-FC44-AAD0-AC634A889F00}"/>
              </a:ext>
            </a:extLst>
          </p:cNvPr>
          <p:cNvGrpSpPr/>
          <p:nvPr/>
        </p:nvGrpSpPr>
        <p:grpSpPr>
          <a:xfrm>
            <a:off x="5280988" y="4697730"/>
            <a:ext cx="777240" cy="581928"/>
            <a:chOff x="1394460" y="4160520"/>
            <a:chExt cx="777240" cy="581928"/>
          </a:xfrm>
        </p:grpSpPr>
        <p:cxnSp>
          <p:nvCxnSpPr>
            <p:cNvPr id="19" name="直線箭頭接點 18">
              <a:extLst>
                <a:ext uri="{FF2B5EF4-FFF2-40B4-BE49-F238E27FC236}">
                  <a16:creationId xmlns:a16="http://schemas.microsoft.com/office/drawing/2014/main" id="{8300EA7C-1E0A-A744-BA45-BFD418E1F2AF}"/>
                </a:ext>
              </a:extLst>
            </p:cNvPr>
            <p:cNvCxnSpPr>
              <a:cxnSpLocks/>
            </p:cNvCxnSpPr>
            <p:nvPr/>
          </p:nvCxnSpPr>
          <p:spPr>
            <a:xfrm>
              <a:off x="1394460" y="4718586"/>
              <a:ext cx="77724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6910325-A361-8C46-981C-DF533B22546E}"/>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6002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5" name="矩形 4">
            <a:extLst>
              <a:ext uri="{FF2B5EF4-FFF2-40B4-BE49-F238E27FC236}">
                <a16:creationId xmlns:a16="http://schemas.microsoft.com/office/drawing/2014/main" id="{6C1C40FF-7662-6F43-88D0-300D5B007E9D}"/>
              </a:ext>
            </a:extLst>
          </p:cNvPr>
          <p:cNvSpPr/>
          <p:nvPr/>
        </p:nvSpPr>
        <p:spPr>
          <a:xfrm>
            <a:off x="1036320" y="2029626"/>
            <a:ext cx="471297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演算法視覺化、模擬式教學之優勢</a:t>
            </a:r>
          </a:p>
        </p:txBody>
      </p:sp>
      <p:sp>
        <p:nvSpPr>
          <p:cNvPr id="10" name="文字方塊 9">
            <a:extLst>
              <a:ext uri="{FF2B5EF4-FFF2-40B4-BE49-F238E27FC236}">
                <a16:creationId xmlns:a16="http://schemas.microsoft.com/office/drawing/2014/main" id="{D421E628-5522-744A-8BCA-9A8444B89FAC}"/>
              </a:ext>
            </a:extLst>
          </p:cNvPr>
          <p:cNvSpPr txBox="1"/>
          <p:nvPr/>
        </p:nvSpPr>
        <p:spPr>
          <a:xfrm>
            <a:off x="1043938" y="2829897"/>
            <a:ext cx="10104121" cy="1015663"/>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演算法視覺化能夠</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透過圖像化的方式呈現演算法執行過程中的動態變化</a:t>
            </a:r>
            <a:r>
              <a:rPr lang="zh-TW" altLang="zh-TW" sz="2000" kern="0" dirty="0">
                <a:effectLst/>
                <a:latin typeface="Heiti SC Medium" pitchFamily="2" charset="-128"/>
                <a:ea typeface="Heiti SC Medium" pitchFamily="2" charset="-128"/>
                <a:cs typeface="Times New Roman" panose="02020603050405020304" pitchFamily="18" charset="0"/>
              </a:rPr>
              <a:t>，</a:t>
            </a:r>
            <a:endParaRPr lang="en-US" altLang="zh-TW" sz="2000" kern="0" dirty="0">
              <a:effectLst/>
              <a:latin typeface="Heiti SC Medium" pitchFamily="2" charset="-128"/>
              <a:ea typeface="Heiti SC Medium" pitchFamily="2" charset="-128"/>
              <a:cs typeface="Times New Roman" panose="02020603050405020304" pitchFamily="18" charset="0"/>
            </a:endParaRPr>
          </a:p>
          <a:p>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比起虛擬碼或靜態圖表</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更能夠幫助學生理解演算法的抽象概念</a:t>
            </a:r>
            <a:endParaRPr lang="en-US" altLang="zh-TW" sz="2000" kern="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Simoňák</a:t>
            </a:r>
            <a:r>
              <a:rPr lang="en-US" altLang="zh-TW" sz="2000" kern="0" dirty="0">
                <a:effectLst/>
                <a:latin typeface="Heiti SC Medium" pitchFamily="2" charset="-128"/>
                <a:ea typeface="Heiti SC Medium" pitchFamily="2" charset="-128"/>
              </a:rPr>
              <a:t>, 2016; </a:t>
            </a:r>
            <a:r>
              <a:rPr lang="en-US" altLang="zh-TW" sz="2000" kern="0" dirty="0" err="1">
                <a:effectLst/>
                <a:latin typeface="Heiti SC Medium" pitchFamily="2" charset="-128"/>
                <a:ea typeface="Heiti SC Medium" pitchFamily="2" charset="-128"/>
              </a:rPr>
              <a:t>Tudoreanu</a:t>
            </a:r>
            <a:r>
              <a:rPr lang="en-US" altLang="zh-TW" sz="2000" kern="0" dirty="0">
                <a:effectLst/>
                <a:latin typeface="Heiti SC Medium" pitchFamily="2" charset="-128"/>
                <a:ea typeface="Heiti SC Medium" pitchFamily="2" charset="-128"/>
              </a:rPr>
              <a:t>, Wu, Hamilton-Taylor, &amp; Kraemer, 2002)</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
        <p:nvSpPr>
          <p:cNvPr id="12" name="文字方塊 11">
            <a:extLst>
              <a:ext uri="{FF2B5EF4-FFF2-40B4-BE49-F238E27FC236}">
                <a16:creationId xmlns:a16="http://schemas.microsoft.com/office/drawing/2014/main" id="{F7FE9BD5-5A5E-C34D-9AF9-F8FD36CC984B}"/>
              </a:ext>
            </a:extLst>
          </p:cNvPr>
          <p:cNvSpPr txBox="1"/>
          <p:nvPr/>
        </p:nvSpPr>
        <p:spPr>
          <a:xfrm>
            <a:off x="1043939" y="3995420"/>
            <a:ext cx="10104121" cy="1938992"/>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這類型的教學</a:t>
            </a:r>
            <a:r>
              <a:rPr lang="zh-TW" altLang="zh-TW" sz="2000" kern="0" dirty="0">
                <a:effectLst/>
                <a:latin typeface="Heiti SC Medium" pitchFamily="2" charset="-128"/>
                <a:ea typeface="Heiti SC Medium" pitchFamily="2" charset="-128"/>
                <a:cs typeface="Times New Roman" panose="02020603050405020304" pitchFamily="18" charset="0"/>
              </a:rPr>
              <a:t>方法</a:t>
            </a:r>
            <a:r>
              <a:rPr lang="zh-TW" altLang="en-US" sz="2000" kern="0" dirty="0">
                <a:latin typeface="Heiti SC Medium" pitchFamily="2" charset="-128"/>
                <a:ea typeface="Heiti SC Medium" pitchFamily="2" charset="-128"/>
                <a:cs typeface="Times New Roman" panose="02020603050405020304" pitchFamily="18" charset="0"/>
              </a:rPr>
              <a:t>可以</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提升學生的操作和互動機會</a:t>
            </a:r>
            <a:r>
              <a:rPr lang="zh-TW" altLang="zh-TW" sz="2000" kern="0" dirty="0">
                <a:effectLst/>
                <a:latin typeface="Heiti SC Medium" pitchFamily="2" charset="-128"/>
                <a:ea typeface="Heiti SC Medium" pitchFamily="2" charset="-128"/>
                <a:cs typeface="Times New Roman" panose="02020603050405020304" pitchFamily="18" charset="0"/>
              </a:rPr>
              <a:t>，</a:t>
            </a:r>
            <a:endParaRPr lang="en-US" altLang="zh-TW" sz="2000" kern="0" dirty="0">
              <a:effectLst/>
              <a:latin typeface="Heiti SC Medium" pitchFamily="2" charset="-128"/>
              <a:ea typeface="Heiti SC Medium" pitchFamily="2" charset="-128"/>
              <a:cs typeface="Times New Roman" panose="02020603050405020304" pitchFamily="18" charset="0"/>
            </a:endParaRPr>
          </a:p>
          <a:p>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讓學生調整模擬畫面中的參數</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而模擬畫面也會因為不同參數</a:t>
            </a:r>
            <a:endParaRPr lang="en-US" altLang="zh-TW" sz="2000" dirty="0">
              <a:effectLst/>
              <a:highlight>
                <a:srgbClr val="FFFF00"/>
              </a:highlight>
              <a:latin typeface="Heiti SC Medium" pitchFamily="2" charset="-128"/>
              <a:ea typeface="Heiti SC Medium" pitchFamily="2" charset="-128"/>
              <a:cs typeface="Times New Roman" panose="02020603050405020304" pitchFamily="18" charset="0"/>
            </a:endParaRPr>
          </a:p>
          <a:p>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呈現不同的科學實驗結果</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或演算法執行的結果</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透過此教學流程</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而增進學生的學習成效</a:t>
            </a:r>
            <a:endParaRPr lang="en-US" altLang="zh-TW" sz="2000" kern="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Colaso</a:t>
            </a:r>
            <a:r>
              <a:rPr lang="en-US" altLang="zh-TW" sz="2000" kern="0" dirty="0">
                <a:effectLst/>
                <a:latin typeface="Heiti SC Medium" pitchFamily="2" charset="-128"/>
                <a:ea typeface="Heiti SC Medium" pitchFamily="2" charset="-128"/>
              </a:rPr>
              <a:t> et al., 2002; Jensen, Self, Rhymer, Wood, &amp; Bowe, 2002; Korhonen &amp; </a:t>
            </a:r>
            <a:r>
              <a:rPr lang="en-US" altLang="zh-TW" sz="2000" kern="0" dirty="0" err="1">
                <a:effectLst/>
                <a:latin typeface="Heiti SC Medium" pitchFamily="2" charset="-128"/>
                <a:ea typeface="Heiti SC Medium" pitchFamily="2" charset="-128"/>
              </a:rPr>
              <a:t>Malmi</a:t>
            </a:r>
            <a:r>
              <a:rPr lang="en-US" altLang="zh-TW" sz="2000" kern="0" dirty="0">
                <a:effectLst/>
                <a:latin typeface="Heiti SC Medium" pitchFamily="2" charset="-128"/>
                <a:ea typeface="Heiti SC Medium" pitchFamily="2" charset="-128"/>
              </a:rPr>
              <a:t>, 2000; Naps et al., 2003; Saraiya, Shaffer, </a:t>
            </a:r>
            <a:r>
              <a:rPr lang="en-US" altLang="zh-TW" sz="2000" kern="0" dirty="0" err="1">
                <a:effectLst/>
                <a:latin typeface="Heiti SC Medium" pitchFamily="2" charset="-128"/>
                <a:ea typeface="Heiti SC Medium" pitchFamily="2" charset="-128"/>
              </a:rPr>
              <a:t>McCrickard</a:t>
            </a:r>
            <a:r>
              <a:rPr lang="en-US" altLang="zh-TW" sz="2000" kern="0" dirty="0">
                <a:effectLst/>
                <a:latin typeface="Heiti SC Medium" pitchFamily="2" charset="-128"/>
                <a:ea typeface="Heiti SC Medium" pitchFamily="2" charset="-128"/>
              </a:rPr>
              <a:t>, &amp; North, 2004; Tversky, Morrison, &amp; </a:t>
            </a:r>
            <a:r>
              <a:rPr lang="en-US" altLang="zh-TW" sz="2000" kern="0" dirty="0" err="1">
                <a:effectLst/>
                <a:latin typeface="Heiti SC Medium" pitchFamily="2" charset="-128"/>
                <a:ea typeface="Heiti SC Medium" pitchFamily="2" charset="-128"/>
              </a:rPr>
              <a:t>Betrancourt</a:t>
            </a:r>
            <a:r>
              <a:rPr lang="en-US" altLang="zh-TW" sz="2000" kern="0" dirty="0">
                <a:effectLst/>
                <a:latin typeface="Heiti SC Medium" pitchFamily="2" charset="-128"/>
                <a:ea typeface="Heiti SC Medium" pitchFamily="2" charset="-128"/>
              </a:rPr>
              <a:t>, 2002)</a:t>
            </a:r>
            <a:r>
              <a:rPr lang="zh-TW" altLang="en-US" sz="2000" kern="0" dirty="0">
                <a:effectLst/>
                <a:latin typeface="Heiti SC Medium" pitchFamily="2" charset="-128"/>
                <a:ea typeface="Heiti SC Medium" pitchFamily="2" charset="-128"/>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420375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5" name="矩形 4">
            <a:extLst>
              <a:ext uri="{FF2B5EF4-FFF2-40B4-BE49-F238E27FC236}">
                <a16:creationId xmlns:a16="http://schemas.microsoft.com/office/drawing/2014/main" id="{6C1C40FF-7662-6F43-88D0-300D5B007E9D}"/>
              </a:ext>
            </a:extLst>
          </p:cNvPr>
          <p:cNvSpPr/>
          <p:nvPr/>
        </p:nvSpPr>
        <p:spPr>
          <a:xfrm>
            <a:off x="1036320" y="2029626"/>
            <a:ext cx="471297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演算法視覺化、模擬式教學之優勢</a:t>
            </a:r>
          </a:p>
        </p:txBody>
      </p:sp>
      <p:sp>
        <p:nvSpPr>
          <p:cNvPr id="9" name="文字方塊 8">
            <a:extLst>
              <a:ext uri="{FF2B5EF4-FFF2-40B4-BE49-F238E27FC236}">
                <a16:creationId xmlns:a16="http://schemas.microsoft.com/office/drawing/2014/main" id="{0B6177C9-BC3E-5F4A-8C93-B4351A7B029E}"/>
              </a:ext>
            </a:extLst>
          </p:cNvPr>
          <p:cNvSpPr txBox="1"/>
          <p:nvPr/>
        </p:nvSpPr>
        <p:spPr>
          <a:xfrm>
            <a:off x="560069" y="2771686"/>
            <a:ext cx="6369675" cy="1938992"/>
          </a:xfrm>
          <a:prstGeom prst="rect">
            <a:avLst/>
          </a:prstGeom>
          <a:noFill/>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使用動畫與視覺化的方式呈現演算法、程式相關邏輯</a:t>
            </a:r>
            <a:r>
              <a:rPr lang="zh-TW" altLang="zh-TW" sz="2000" dirty="0">
                <a:effectLst/>
                <a:latin typeface="Heiti SC Medium" pitchFamily="2" charset="-128"/>
                <a:ea typeface="Heiti SC Medium" pitchFamily="2" charset="-128"/>
                <a:cs typeface="Times New Roman" panose="02020603050405020304" pitchFamily="18" charset="0"/>
              </a:rPr>
              <a:t>，</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en-US" sz="2000" dirty="0">
                <a:highlight>
                  <a:srgbClr val="FFFF00"/>
                </a:highlight>
                <a:latin typeface="Heiti SC Medium" pitchFamily="2" charset="-128"/>
                <a:ea typeface="Heiti SC Medium" pitchFamily="2" charset="-128"/>
                <a:cs typeface="Times New Roman" panose="02020603050405020304" pitchFamily="18" charset="0"/>
              </a:rPr>
              <a:t>可以</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融入生活中的實際例子</a:t>
            </a:r>
            <a:r>
              <a:rPr lang="zh-TW" altLang="zh-TW" sz="2000" dirty="0">
                <a:effectLst/>
                <a:latin typeface="Heiti SC Medium" pitchFamily="2" charset="-128"/>
                <a:ea typeface="Heiti SC Medium" pitchFamily="2" charset="-128"/>
                <a:cs typeface="Times New Roman" panose="02020603050405020304" pitchFamily="18" charset="0"/>
              </a:rPr>
              <a:t>，</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en-US" sz="2000" kern="0" dirty="0">
                <a:highlight>
                  <a:srgbClr val="FFFF00"/>
                </a:highlight>
                <a:latin typeface="Heiti SC Medium" pitchFamily="2" charset="-128"/>
                <a:ea typeface="Heiti SC Medium" pitchFamily="2" charset="-128"/>
                <a:cs typeface="Times New Roman" panose="02020603050405020304" pitchFamily="18" charset="0"/>
              </a:rPr>
              <a:t>協助學生跨越「抽象」與「現實」之間的差距</a:t>
            </a:r>
            <a:r>
              <a:rPr lang="zh-TW" altLang="zh-TW" sz="2000" dirty="0">
                <a:effectLst/>
                <a:latin typeface="Heiti SC Medium" pitchFamily="2" charset="-128"/>
                <a:ea typeface="Heiti SC Medium" pitchFamily="2" charset="-128"/>
                <a:cs typeface="Times New Roman" panose="02020603050405020304" pitchFamily="18" charset="0"/>
              </a:rPr>
              <a:t>，</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來協助學生學習抽象的資料表示，</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或是動態變化的演算法</a:t>
            </a:r>
            <a:r>
              <a:rPr lang="en" altLang="zh-TW" sz="2000" dirty="0">
                <a:latin typeface="Heiti SC Medium" pitchFamily="2" charset="-128"/>
                <a:ea typeface="Heiti SC Medium" pitchFamily="2" charset="-128"/>
                <a:cs typeface="Times New Roman" panose="02020603050405020304" pitchFamily="18" charset="0"/>
              </a:rPr>
              <a:t>(Rudder, Bernard and Mohammed, 2007; </a:t>
            </a:r>
            <a:r>
              <a:rPr lang="en" altLang="zh-TW" sz="2000" dirty="0" err="1">
                <a:latin typeface="Heiti SC Medium" pitchFamily="2" charset="-128"/>
                <a:ea typeface="Heiti SC Medium" pitchFamily="2" charset="-128"/>
                <a:cs typeface="Times New Roman" panose="02020603050405020304" pitchFamily="18" charset="0"/>
              </a:rPr>
              <a:t>Végh</a:t>
            </a:r>
            <a:r>
              <a:rPr lang="en" altLang="zh-TW" sz="2000" dirty="0">
                <a:latin typeface="Heiti SC Medium" pitchFamily="2" charset="-128"/>
                <a:ea typeface="Heiti SC Medium" pitchFamily="2" charset="-128"/>
                <a:cs typeface="Times New Roman" panose="02020603050405020304" pitchFamily="18" charset="0"/>
              </a:rPr>
              <a:t> &amp; </a:t>
            </a:r>
            <a:r>
              <a:rPr lang="en" altLang="zh-TW" sz="2000" dirty="0" err="1">
                <a:latin typeface="Heiti SC Medium" pitchFamily="2" charset="-128"/>
                <a:ea typeface="Heiti SC Medium" pitchFamily="2" charset="-128"/>
                <a:cs typeface="Times New Roman" panose="02020603050405020304" pitchFamily="18" charset="0"/>
              </a:rPr>
              <a:t>Stoffová</a:t>
            </a:r>
            <a:r>
              <a:rPr lang="en" altLang="zh-TW" sz="2000" dirty="0">
                <a:latin typeface="Heiti SC Medium" pitchFamily="2" charset="-128"/>
                <a:ea typeface="Heiti SC Medium" pitchFamily="2" charset="-128"/>
                <a:cs typeface="Times New Roman" panose="02020603050405020304" pitchFamily="18" charset="0"/>
              </a:rPr>
              <a:t>, 2017) </a:t>
            </a:r>
            <a:r>
              <a:rPr lang="zh-TW" altLang="en-US" sz="2000" dirty="0">
                <a:latin typeface="Heiti SC Medium" pitchFamily="2" charset="-128"/>
                <a:ea typeface="Heiti SC Medium" pitchFamily="2" charset="-128"/>
                <a:cs typeface="Times New Roman" panose="02020603050405020304" pitchFamily="18" charset="0"/>
              </a:rPr>
              <a:t>。</a:t>
            </a:r>
            <a:endParaRPr lang="zh-TW" altLang="en-US" sz="2000" dirty="0">
              <a:latin typeface="Heiti SC Medium" pitchFamily="2" charset="-128"/>
              <a:ea typeface="Heiti SC Medium" pitchFamily="2" charset="-128"/>
            </a:endParaRPr>
          </a:p>
        </p:txBody>
      </p:sp>
      <p:pic>
        <p:nvPicPr>
          <p:cNvPr id="11" name="圖片 10">
            <a:extLst>
              <a:ext uri="{FF2B5EF4-FFF2-40B4-BE49-F238E27FC236}">
                <a16:creationId xmlns:a16="http://schemas.microsoft.com/office/drawing/2014/main" id="{E952F86D-74B0-6943-820B-1935336B149E}"/>
              </a:ext>
            </a:extLst>
          </p:cNvPr>
          <p:cNvPicPr>
            <a:picLocks noChangeAspect="1"/>
          </p:cNvPicPr>
          <p:nvPr/>
        </p:nvPicPr>
        <p:blipFill>
          <a:blip r:embed="rId2"/>
          <a:stretch>
            <a:fillRect/>
          </a:stretch>
        </p:blipFill>
        <p:spPr>
          <a:xfrm>
            <a:off x="8302308" y="289531"/>
            <a:ext cx="3345338" cy="2828462"/>
          </a:xfrm>
          <a:prstGeom prst="rect">
            <a:avLst/>
          </a:prstGeom>
          <a:ln>
            <a:noFill/>
          </a:ln>
          <a:effectLst>
            <a:outerShdw blurRad="190500" algn="tl" rotWithShape="0">
              <a:srgbClr val="000000">
                <a:alpha val="70000"/>
              </a:srgbClr>
            </a:outerShdw>
          </a:effectLst>
        </p:spPr>
      </p:pic>
      <p:pic>
        <p:nvPicPr>
          <p:cNvPr id="13" name="圖片 12">
            <a:extLst>
              <a:ext uri="{FF2B5EF4-FFF2-40B4-BE49-F238E27FC236}">
                <a16:creationId xmlns:a16="http://schemas.microsoft.com/office/drawing/2014/main" id="{215C9214-60C8-A144-ACC8-CC4C85DB642B}"/>
              </a:ext>
            </a:extLst>
          </p:cNvPr>
          <p:cNvPicPr>
            <a:picLocks noChangeAspect="1"/>
          </p:cNvPicPr>
          <p:nvPr/>
        </p:nvPicPr>
        <p:blipFill>
          <a:blip r:embed="rId3"/>
          <a:stretch>
            <a:fillRect/>
          </a:stretch>
        </p:blipFill>
        <p:spPr>
          <a:xfrm>
            <a:off x="7198992" y="3634764"/>
            <a:ext cx="4083050" cy="2744863"/>
          </a:xfrm>
          <a:prstGeom prst="rect">
            <a:avLst/>
          </a:prstGeom>
          <a:ln>
            <a:noFill/>
          </a:ln>
          <a:effectLst>
            <a:outerShdw blurRad="190500" algn="tl" rotWithShape="0">
              <a:srgbClr val="000000">
                <a:alpha val="70000"/>
              </a:srgbClr>
            </a:outerShdw>
          </a:effectLst>
        </p:spPr>
      </p:pic>
      <p:sp>
        <p:nvSpPr>
          <p:cNvPr id="15" name="文字方塊 14">
            <a:extLst>
              <a:ext uri="{FF2B5EF4-FFF2-40B4-BE49-F238E27FC236}">
                <a16:creationId xmlns:a16="http://schemas.microsoft.com/office/drawing/2014/main" id="{7DA05CD4-BC50-DD4E-BCE5-0417D9705CA3}"/>
              </a:ext>
            </a:extLst>
          </p:cNvPr>
          <p:cNvSpPr txBox="1"/>
          <p:nvPr/>
        </p:nvSpPr>
        <p:spPr>
          <a:xfrm>
            <a:off x="7411075" y="3189546"/>
            <a:ext cx="4780925" cy="369332"/>
          </a:xfrm>
          <a:prstGeom prst="rect">
            <a:avLst/>
          </a:prstGeom>
          <a:noFill/>
        </p:spPr>
        <p:txBody>
          <a:bodyPr wrap="square">
            <a:spAutoFit/>
          </a:bodyPr>
          <a:lstStyle/>
          <a:p>
            <a:r>
              <a:rPr lang="en" altLang="zh-TW" sz="1800" dirty="0">
                <a:latin typeface="Heiti SC Medium" pitchFamily="2" charset="-128"/>
                <a:ea typeface="Heiti SC Medium" pitchFamily="2" charset="-128"/>
                <a:cs typeface="Times New Roman" panose="02020603050405020304" pitchFamily="18" charset="0"/>
              </a:rPr>
              <a:t>(Rudder, Bernard and Mohammed, 2007) </a:t>
            </a:r>
            <a:endParaRPr lang="zh-TW" altLang="en-US" dirty="0"/>
          </a:p>
        </p:txBody>
      </p:sp>
      <p:sp>
        <p:nvSpPr>
          <p:cNvPr id="17" name="文字方塊 16">
            <a:extLst>
              <a:ext uri="{FF2B5EF4-FFF2-40B4-BE49-F238E27FC236}">
                <a16:creationId xmlns:a16="http://schemas.microsoft.com/office/drawing/2014/main" id="{5CB12719-E9EA-FE4F-9A0A-D8843BC02BCB}"/>
              </a:ext>
            </a:extLst>
          </p:cNvPr>
          <p:cNvSpPr txBox="1"/>
          <p:nvPr/>
        </p:nvSpPr>
        <p:spPr>
          <a:xfrm>
            <a:off x="7772400" y="6420406"/>
            <a:ext cx="2837497" cy="369332"/>
          </a:xfrm>
          <a:prstGeom prst="rect">
            <a:avLst/>
          </a:prstGeom>
          <a:noFill/>
        </p:spPr>
        <p:txBody>
          <a:bodyPr wrap="square">
            <a:spAutoFit/>
          </a:bodyPr>
          <a:lstStyle/>
          <a:p>
            <a:r>
              <a:rPr lang="en" altLang="zh-TW" sz="1800" dirty="0">
                <a:latin typeface="Heiti SC Medium" pitchFamily="2" charset="-128"/>
                <a:ea typeface="Heiti SC Medium" pitchFamily="2" charset="-128"/>
                <a:cs typeface="Times New Roman" panose="02020603050405020304" pitchFamily="18" charset="0"/>
              </a:rPr>
              <a:t>(</a:t>
            </a:r>
            <a:r>
              <a:rPr lang="en" altLang="zh-TW" sz="1800" dirty="0" err="1">
                <a:latin typeface="Heiti SC Medium" pitchFamily="2" charset="-128"/>
                <a:ea typeface="Heiti SC Medium" pitchFamily="2" charset="-128"/>
                <a:cs typeface="Times New Roman" panose="02020603050405020304" pitchFamily="18" charset="0"/>
              </a:rPr>
              <a:t>Végh</a:t>
            </a:r>
            <a:r>
              <a:rPr lang="en" altLang="zh-TW" sz="1800" dirty="0">
                <a:latin typeface="Heiti SC Medium" pitchFamily="2" charset="-128"/>
                <a:ea typeface="Heiti SC Medium" pitchFamily="2" charset="-128"/>
                <a:cs typeface="Times New Roman" panose="02020603050405020304" pitchFamily="18" charset="0"/>
              </a:rPr>
              <a:t> &amp; </a:t>
            </a:r>
            <a:r>
              <a:rPr lang="en" altLang="zh-TW" sz="1800" dirty="0" err="1">
                <a:latin typeface="Heiti SC Medium" pitchFamily="2" charset="-128"/>
                <a:ea typeface="Heiti SC Medium" pitchFamily="2" charset="-128"/>
                <a:cs typeface="Times New Roman" panose="02020603050405020304" pitchFamily="18" charset="0"/>
              </a:rPr>
              <a:t>Stoffová</a:t>
            </a:r>
            <a:r>
              <a:rPr lang="en" altLang="zh-TW" sz="1800" dirty="0">
                <a:latin typeface="Heiti SC Medium" pitchFamily="2" charset="-128"/>
                <a:ea typeface="Heiti SC Medium" pitchFamily="2" charset="-128"/>
                <a:cs typeface="Times New Roman" panose="02020603050405020304" pitchFamily="18" charset="0"/>
              </a:rPr>
              <a:t>, 2017) </a:t>
            </a:r>
            <a:endParaRPr lang="zh-TW" altLang="en-US" dirty="0"/>
          </a:p>
        </p:txBody>
      </p:sp>
      <p:sp>
        <p:nvSpPr>
          <p:cNvPr id="19" name="文字方塊 18">
            <a:extLst>
              <a:ext uri="{FF2B5EF4-FFF2-40B4-BE49-F238E27FC236}">
                <a16:creationId xmlns:a16="http://schemas.microsoft.com/office/drawing/2014/main" id="{96934F6C-A43F-2F40-994A-C8C416ED7AD5}"/>
              </a:ext>
            </a:extLst>
          </p:cNvPr>
          <p:cNvSpPr txBox="1"/>
          <p:nvPr/>
        </p:nvSpPr>
        <p:spPr>
          <a:xfrm>
            <a:off x="560069" y="4720014"/>
            <a:ext cx="6143624" cy="707886"/>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給予學生</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控制演算法的執行步驟</a:t>
            </a:r>
            <a:r>
              <a:rPr lang="zh-TW" altLang="en-US" sz="2000" kern="0" dirty="0">
                <a:effectLst/>
                <a:highlight>
                  <a:srgbClr val="FFFF00"/>
                </a:highlight>
                <a:latin typeface="Heiti SC Medium" pitchFamily="2" charset="-128"/>
                <a:ea typeface="Heiti SC Medium" pitchFamily="2" charset="-128"/>
                <a:cs typeface="Times New Roman" panose="02020603050405020304" pitchFamily="18" charset="0"/>
              </a:rPr>
              <a:t>的機會</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，讓學生更深入理解演算法</a:t>
            </a:r>
            <a:r>
              <a:rPr lang="en-US" altLang="zh-TW" sz="2000" kern="0" dirty="0">
                <a:effectLst/>
                <a:latin typeface="Heiti SC Medium" pitchFamily="2" charset="-128"/>
                <a:ea typeface="Heiti SC Medium" pitchFamily="2" charset="-128"/>
              </a:rPr>
              <a:t>(Saraiya et al., 2004)</a:t>
            </a:r>
            <a:r>
              <a:rPr lang="zh-TW" altLang="en-US" sz="2000" kern="0" dirty="0">
                <a:latin typeface="Heiti SC Medium" pitchFamily="2" charset="-128"/>
                <a:ea typeface="Heiti SC Medium" pitchFamily="2" charset="-128"/>
                <a:cs typeface="Times New Roman" panose="02020603050405020304" pitchFamily="18" charset="0"/>
              </a:rPr>
              <a:t>。</a:t>
            </a:r>
            <a:endParaRPr lang="en-US" altLang="zh-TW" sz="2000" kern="0" dirty="0">
              <a:latin typeface="Heiti SC Medium" pitchFamily="2" charset="-128"/>
              <a:ea typeface="Heiti SC Medium" pitchFamily="2" charset="-128"/>
              <a:cs typeface="Times New Roman" panose="02020603050405020304" pitchFamily="18" charset="0"/>
            </a:endParaRPr>
          </a:p>
        </p:txBody>
      </p:sp>
      <p:sp>
        <p:nvSpPr>
          <p:cNvPr id="21" name="文字方塊 20">
            <a:extLst>
              <a:ext uri="{FF2B5EF4-FFF2-40B4-BE49-F238E27FC236}">
                <a16:creationId xmlns:a16="http://schemas.microsoft.com/office/drawing/2014/main" id="{E2123A09-5E70-F74E-B168-D8D687D900BE}"/>
              </a:ext>
            </a:extLst>
          </p:cNvPr>
          <p:cNvSpPr txBox="1"/>
          <p:nvPr/>
        </p:nvSpPr>
        <p:spPr>
          <a:xfrm>
            <a:off x="560069" y="5510867"/>
            <a:ext cx="6143624" cy="1015663"/>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或是將演算法的執行過程</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比喻成真實生活情境</a:t>
            </a:r>
            <a:r>
              <a:rPr lang="zh-TW" altLang="zh-TW" sz="2000" kern="0" dirty="0">
                <a:effectLst/>
                <a:latin typeface="Heiti SC Medium" pitchFamily="2" charset="-128"/>
                <a:ea typeface="Heiti SC Medium" pitchFamily="2" charset="-128"/>
                <a:cs typeface="Times New Roman" panose="02020603050405020304" pitchFamily="18" charset="0"/>
              </a:rPr>
              <a:t>，並透過動畫呈現，更能</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幫助學生理解演算法的概念</a:t>
            </a:r>
            <a:r>
              <a:rPr lang="en-US" altLang="zh-TW" sz="2000" kern="0" dirty="0">
                <a:effectLst/>
                <a:latin typeface="Heiti SC Medium" pitchFamily="2" charset="-128"/>
                <a:ea typeface="Heiti SC Medium" pitchFamily="2" charset="-128"/>
              </a:rPr>
              <a:t>(Hansen, Narayanan, &amp; </a:t>
            </a:r>
            <a:r>
              <a:rPr lang="en-US" altLang="zh-TW" sz="2000" kern="0" dirty="0" err="1">
                <a:effectLst/>
                <a:latin typeface="Heiti SC Medium" pitchFamily="2" charset="-128"/>
                <a:ea typeface="Heiti SC Medium" pitchFamily="2" charset="-128"/>
              </a:rPr>
              <a:t>Schrimpsher</a:t>
            </a:r>
            <a:r>
              <a:rPr lang="en-US" altLang="zh-TW" sz="2000" kern="0" dirty="0">
                <a:effectLst/>
                <a:latin typeface="Heiti SC Medium" pitchFamily="2" charset="-128"/>
                <a:ea typeface="Heiti SC Medium" pitchFamily="2" charset="-128"/>
              </a:rPr>
              <a:t>, 2000)</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261996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6" name="矩形 5">
            <a:extLst>
              <a:ext uri="{FF2B5EF4-FFF2-40B4-BE49-F238E27FC236}">
                <a16:creationId xmlns:a16="http://schemas.microsoft.com/office/drawing/2014/main" id="{8626C9CC-458D-2340-B644-E992392D5503}"/>
              </a:ext>
            </a:extLst>
          </p:cNvPr>
          <p:cNvSpPr/>
          <p:nvPr/>
        </p:nvSpPr>
        <p:spPr>
          <a:xfrm>
            <a:off x="192405" y="5166360"/>
            <a:ext cx="4389120" cy="67437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人工智慧教育趨勢</a:t>
            </a:r>
          </a:p>
        </p:txBody>
      </p:sp>
      <p:sp>
        <p:nvSpPr>
          <p:cNvPr id="12" name="矩形 11">
            <a:extLst>
              <a:ext uri="{FF2B5EF4-FFF2-40B4-BE49-F238E27FC236}">
                <a16:creationId xmlns:a16="http://schemas.microsoft.com/office/drawing/2014/main" id="{98F32A7F-89E0-2744-8C08-F40DCA5DD7E7}"/>
              </a:ext>
            </a:extLst>
          </p:cNvPr>
          <p:cNvSpPr/>
          <p:nvPr/>
        </p:nvSpPr>
        <p:spPr>
          <a:xfrm>
            <a:off x="4581525" y="5166360"/>
            <a:ext cx="5158740" cy="6743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國高中階段人工智慧教育研究稀缺</a:t>
            </a:r>
          </a:p>
        </p:txBody>
      </p:sp>
      <p:sp>
        <p:nvSpPr>
          <p:cNvPr id="14" name="矩形 13">
            <a:extLst>
              <a:ext uri="{FF2B5EF4-FFF2-40B4-BE49-F238E27FC236}">
                <a16:creationId xmlns:a16="http://schemas.microsoft.com/office/drawing/2014/main" id="{3D934AA0-0284-5748-BEE8-46FAE09945DD}"/>
              </a:ext>
            </a:extLst>
          </p:cNvPr>
          <p:cNvSpPr/>
          <p:nvPr/>
        </p:nvSpPr>
        <p:spPr>
          <a:xfrm>
            <a:off x="1246822" y="4480560"/>
            <a:ext cx="7160895" cy="67437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演算法視覺化、模擬式教學之優勢</a:t>
            </a:r>
          </a:p>
        </p:txBody>
      </p:sp>
    </p:spTree>
    <p:extLst>
      <p:ext uri="{BB962C8B-B14F-4D97-AF65-F5344CB8AC3E}">
        <p14:creationId xmlns:p14="http://schemas.microsoft.com/office/powerpoint/2010/main" val="2294748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6" name="矩形 5">
            <a:extLst>
              <a:ext uri="{FF2B5EF4-FFF2-40B4-BE49-F238E27FC236}">
                <a16:creationId xmlns:a16="http://schemas.microsoft.com/office/drawing/2014/main" id="{8626C9CC-458D-2340-B644-E992392D5503}"/>
              </a:ext>
            </a:extLst>
          </p:cNvPr>
          <p:cNvSpPr/>
          <p:nvPr/>
        </p:nvSpPr>
        <p:spPr>
          <a:xfrm>
            <a:off x="192405" y="5166360"/>
            <a:ext cx="4389120" cy="67437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人工智慧教育趨勢</a:t>
            </a:r>
          </a:p>
        </p:txBody>
      </p:sp>
      <p:sp>
        <p:nvSpPr>
          <p:cNvPr id="12" name="矩形 11">
            <a:extLst>
              <a:ext uri="{FF2B5EF4-FFF2-40B4-BE49-F238E27FC236}">
                <a16:creationId xmlns:a16="http://schemas.microsoft.com/office/drawing/2014/main" id="{98F32A7F-89E0-2744-8C08-F40DCA5DD7E7}"/>
              </a:ext>
            </a:extLst>
          </p:cNvPr>
          <p:cNvSpPr/>
          <p:nvPr/>
        </p:nvSpPr>
        <p:spPr>
          <a:xfrm>
            <a:off x="4581525" y="5166360"/>
            <a:ext cx="5158740" cy="6743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國高中階段人工智慧教育研究稀缺</a:t>
            </a:r>
          </a:p>
        </p:txBody>
      </p:sp>
      <p:sp>
        <p:nvSpPr>
          <p:cNvPr id="14" name="矩形 13">
            <a:extLst>
              <a:ext uri="{FF2B5EF4-FFF2-40B4-BE49-F238E27FC236}">
                <a16:creationId xmlns:a16="http://schemas.microsoft.com/office/drawing/2014/main" id="{3D934AA0-0284-5748-BEE8-46FAE09945DD}"/>
              </a:ext>
            </a:extLst>
          </p:cNvPr>
          <p:cNvSpPr/>
          <p:nvPr/>
        </p:nvSpPr>
        <p:spPr>
          <a:xfrm>
            <a:off x="1246822" y="4480560"/>
            <a:ext cx="7160895" cy="67437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演算法視覺化、模擬式教學之優勢</a:t>
            </a:r>
          </a:p>
        </p:txBody>
      </p:sp>
      <p:sp>
        <p:nvSpPr>
          <p:cNvPr id="16" name="矩形 15">
            <a:extLst>
              <a:ext uri="{FF2B5EF4-FFF2-40B4-BE49-F238E27FC236}">
                <a16:creationId xmlns:a16="http://schemas.microsoft.com/office/drawing/2014/main" id="{88CBFB3F-012A-644D-AB25-D95B73D2C29B}"/>
              </a:ext>
            </a:extLst>
          </p:cNvPr>
          <p:cNvSpPr/>
          <p:nvPr/>
        </p:nvSpPr>
        <p:spPr>
          <a:xfrm>
            <a:off x="834390" y="2457448"/>
            <a:ext cx="7776210" cy="67437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視覺化模擬輔助教學平台與其教學策略＋人工智慧教材</a:t>
            </a:r>
          </a:p>
        </p:txBody>
      </p:sp>
      <p:cxnSp>
        <p:nvCxnSpPr>
          <p:cNvPr id="17" name="直線箭頭接點 16">
            <a:extLst>
              <a:ext uri="{FF2B5EF4-FFF2-40B4-BE49-F238E27FC236}">
                <a16:creationId xmlns:a16="http://schemas.microsoft.com/office/drawing/2014/main" id="{BCF8AA95-9EE3-1B4C-B361-4C9FFE418238}"/>
              </a:ext>
            </a:extLst>
          </p:cNvPr>
          <p:cNvCxnSpPr>
            <a:cxnSpLocks/>
          </p:cNvCxnSpPr>
          <p:nvPr/>
        </p:nvCxnSpPr>
        <p:spPr>
          <a:xfrm flipV="1">
            <a:off x="2674948" y="3280410"/>
            <a:ext cx="0" cy="108585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204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19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6" name="矩形 5">
            <a:extLst>
              <a:ext uri="{FF2B5EF4-FFF2-40B4-BE49-F238E27FC236}">
                <a16:creationId xmlns:a16="http://schemas.microsoft.com/office/drawing/2014/main" id="{8626C9CC-458D-2340-B644-E992392D5503}"/>
              </a:ext>
            </a:extLst>
          </p:cNvPr>
          <p:cNvSpPr/>
          <p:nvPr/>
        </p:nvSpPr>
        <p:spPr>
          <a:xfrm>
            <a:off x="192405" y="5166360"/>
            <a:ext cx="4389120" cy="67437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bg2">
                    <a:lumMod val="90000"/>
                  </a:schemeClr>
                </a:solidFill>
                <a:latin typeface="Heiti SC Medium" pitchFamily="2" charset="-128"/>
                <a:ea typeface="Heiti SC Medium" pitchFamily="2" charset="-128"/>
              </a:rPr>
              <a:t>人工智慧教育趨勢</a:t>
            </a:r>
          </a:p>
        </p:txBody>
      </p:sp>
      <p:sp>
        <p:nvSpPr>
          <p:cNvPr id="12" name="矩形 11">
            <a:extLst>
              <a:ext uri="{FF2B5EF4-FFF2-40B4-BE49-F238E27FC236}">
                <a16:creationId xmlns:a16="http://schemas.microsoft.com/office/drawing/2014/main" id="{98F32A7F-89E0-2744-8C08-F40DCA5DD7E7}"/>
              </a:ext>
            </a:extLst>
          </p:cNvPr>
          <p:cNvSpPr/>
          <p:nvPr/>
        </p:nvSpPr>
        <p:spPr>
          <a:xfrm>
            <a:off x="4581525" y="5166360"/>
            <a:ext cx="5158740" cy="67437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bg2">
                    <a:lumMod val="90000"/>
                  </a:schemeClr>
                </a:solidFill>
                <a:latin typeface="Heiti SC Medium" pitchFamily="2" charset="-128"/>
                <a:ea typeface="Heiti SC Medium" pitchFamily="2" charset="-128"/>
              </a:rPr>
              <a:t>國高中階段人工智慧教育研究稀缺</a:t>
            </a:r>
          </a:p>
        </p:txBody>
      </p:sp>
      <p:sp>
        <p:nvSpPr>
          <p:cNvPr id="14" name="矩形 13">
            <a:extLst>
              <a:ext uri="{FF2B5EF4-FFF2-40B4-BE49-F238E27FC236}">
                <a16:creationId xmlns:a16="http://schemas.microsoft.com/office/drawing/2014/main" id="{3D934AA0-0284-5748-BEE8-46FAE09945DD}"/>
              </a:ext>
            </a:extLst>
          </p:cNvPr>
          <p:cNvSpPr/>
          <p:nvPr/>
        </p:nvSpPr>
        <p:spPr>
          <a:xfrm>
            <a:off x="1246822" y="4480560"/>
            <a:ext cx="7160895" cy="67437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bg2">
                    <a:lumMod val="90000"/>
                  </a:schemeClr>
                </a:solidFill>
                <a:latin typeface="Heiti SC Medium" pitchFamily="2" charset="-128"/>
                <a:ea typeface="Heiti SC Medium" pitchFamily="2" charset="-128"/>
              </a:rPr>
              <a:t>演算法視覺化、模擬式教學之優勢</a:t>
            </a:r>
          </a:p>
        </p:txBody>
      </p:sp>
      <p:sp>
        <p:nvSpPr>
          <p:cNvPr id="16" name="矩形 15">
            <a:extLst>
              <a:ext uri="{FF2B5EF4-FFF2-40B4-BE49-F238E27FC236}">
                <a16:creationId xmlns:a16="http://schemas.microsoft.com/office/drawing/2014/main" id="{88CBFB3F-012A-644D-AB25-D95B73D2C29B}"/>
              </a:ext>
            </a:extLst>
          </p:cNvPr>
          <p:cNvSpPr/>
          <p:nvPr/>
        </p:nvSpPr>
        <p:spPr>
          <a:xfrm>
            <a:off x="834390" y="2457448"/>
            <a:ext cx="7776210" cy="67437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視覺化模擬輔助教學平台與其教學策略＋人工智慧教材</a:t>
            </a:r>
          </a:p>
        </p:txBody>
      </p:sp>
      <p:cxnSp>
        <p:nvCxnSpPr>
          <p:cNvPr id="17" name="直線箭頭接點 16">
            <a:extLst>
              <a:ext uri="{FF2B5EF4-FFF2-40B4-BE49-F238E27FC236}">
                <a16:creationId xmlns:a16="http://schemas.microsoft.com/office/drawing/2014/main" id="{BCF8AA95-9EE3-1B4C-B361-4C9FFE418238}"/>
              </a:ext>
            </a:extLst>
          </p:cNvPr>
          <p:cNvCxnSpPr>
            <a:cxnSpLocks/>
          </p:cNvCxnSpPr>
          <p:nvPr/>
        </p:nvCxnSpPr>
        <p:spPr>
          <a:xfrm flipV="1">
            <a:off x="1714828" y="3261031"/>
            <a:ext cx="0" cy="108585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a:extLst>
              <a:ext uri="{FF2B5EF4-FFF2-40B4-BE49-F238E27FC236}">
                <a16:creationId xmlns:a16="http://schemas.microsoft.com/office/drawing/2014/main" id="{9A035CA9-C838-CB49-A0CB-FC93F7755010}"/>
              </a:ext>
            </a:extLst>
          </p:cNvPr>
          <p:cNvGrpSpPr/>
          <p:nvPr/>
        </p:nvGrpSpPr>
        <p:grpSpPr>
          <a:xfrm>
            <a:off x="2769249" y="3261031"/>
            <a:ext cx="1677021" cy="581928"/>
            <a:chOff x="1394460" y="4160520"/>
            <a:chExt cx="1677021" cy="581928"/>
          </a:xfrm>
        </p:grpSpPr>
        <p:cxnSp>
          <p:nvCxnSpPr>
            <p:cNvPr id="21" name="直線箭頭接點 20">
              <a:extLst>
                <a:ext uri="{FF2B5EF4-FFF2-40B4-BE49-F238E27FC236}">
                  <a16:creationId xmlns:a16="http://schemas.microsoft.com/office/drawing/2014/main" id="{80D1E87C-F3DD-8648-99B9-17D52CD8E505}"/>
                </a:ext>
              </a:extLst>
            </p:cNvPr>
            <p:cNvCxnSpPr>
              <a:cxnSpLocks/>
            </p:cNvCxnSpPr>
            <p:nvPr/>
          </p:nvCxnSpPr>
          <p:spPr>
            <a:xfrm>
              <a:off x="1394460" y="4718586"/>
              <a:ext cx="167702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F388280E-0A30-454E-A32E-142C83758187}"/>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字方塊 22">
            <a:extLst>
              <a:ext uri="{FF2B5EF4-FFF2-40B4-BE49-F238E27FC236}">
                <a16:creationId xmlns:a16="http://schemas.microsoft.com/office/drawing/2014/main" id="{7F3F1B29-401F-7A4F-BC1E-F7C97A585D8C}"/>
              </a:ext>
            </a:extLst>
          </p:cNvPr>
          <p:cNvSpPr txBox="1"/>
          <p:nvPr/>
        </p:nvSpPr>
        <p:spPr>
          <a:xfrm>
            <a:off x="4678060" y="3435964"/>
            <a:ext cx="6077570" cy="830997"/>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目的：</a:t>
            </a:r>
            <a:r>
              <a:rPr lang="zh-TW" altLang="zh-TW" sz="2400" kern="0" dirty="0">
                <a:effectLst/>
                <a:latin typeface="Heiti SC Medium" pitchFamily="2" charset="-128"/>
                <a:ea typeface="Heiti SC Medium" pitchFamily="2" charset="-128"/>
                <a:cs typeface="Times New Roman" panose="02020603050405020304" pitchFamily="18" charset="0"/>
              </a:rPr>
              <a:t>教導高中學生學習類神經網路演算法</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latin typeface="Heiti SC Medium" pitchFamily="2" charset="-128"/>
                <a:ea typeface="Heiti SC Medium" pitchFamily="2" charset="-128"/>
                <a:cs typeface="Times New Roman" panose="02020603050405020304" pitchFamily="18" charset="0"/>
              </a:rPr>
              <a:t>	</a:t>
            </a:r>
            <a:r>
              <a:rPr lang="zh-TW" altLang="en-US" sz="2400" kern="0" dirty="0">
                <a:latin typeface="Heiti SC Medium" pitchFamily="2" charset="-128"/>
                <a:ea typeface="Heiti SC Medium" pitchFamily="2" charset="-128"/>
                <a:cs typeface="Times New Roman" panose="02020603050405020304" pitchFamily="18" charset="0"/>
              </a:rPr>
              <a:t>並評估其策略對學生的影響</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50177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C5D8125-7391-CE41-9B36-8CA289925FA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BD4F18F3-B938-2647-B1CF-A822C90A469A}"/>
              </a:ext>
            </a:extLst>
          </p:cNvPr>
          <p:cNvSpPr>
            <a:spLocks noGrp="1"/>
          </p:cNvSpPr>
          <p:nvPr>
            <p:ph type="sldNum" sz="quarter" idx="12"/>
          </p:nvPr>
        </p:nvSpPr>
        <p:spPr/>
        <p:txBody>
          <a:bodyPr/>
          <a:lstStyle/>
          <a:p>
            <a:fld id="{699AC1C8-A825-2A49-89BC-7712B85039F8}" type="slidenum">
              <a:rPr kumimoji="1" lang="zh-TW" altLang="en-US" smtClean="0"/>
              <a:t>2</a:t>
            </a:fld>
            <a:endParaRPr kumimoji="1" lang="zh-TW" altLang="en-US"/>
          </a:p>
        </p:txBody>
      </p:sp>
      <p:sp>
        <p:nvSpPr>
          <p:cNvPr id="3" name="矩形 2">
            <a:extLst>
              <a:ext uri="{FF2B5EF4-FFF2-40B4-BE49-F238E27FC236}">
                <a16:creationId xmlns:a16="http://schemas.microsoft.com/office/drawing/2014/main" id="{17C29A26-1D56-6340-9378-EE797A86556B}"/>
              </a:ext>
            </a:extLst>
          </p:cNvPr>
          <p:cNvSpPr/>
          <p:nvPr/>
        </p:nvSpPr>
        <p:spPr>
          <a:xfrm>
            <a:off x="2981519" y="511898"/>
            <a:ext cx="6228959" cy="1903554"/>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959" h="1903554">
                <a:moveTo>
                  <a:pt x="610747" y="520385"/>
                </a:moveTo>
                <a:cubicBezTo>
                  <a:pt x="1929642" y="-214945"/>
                  <a:pt x="4242947" y="-58735"/>
                  <a:pt x="5436112" y="303215"/>
                </a:cubicBezTo>
                <a:cubicBezTo>
                  <a:pt x="6281932" y="539435"/>
                  <a:pt x="6453382" y="1290005"/>
                  <a:pt x="5939032" y="1571945"/>
                </a:cubicBezTo>
                <a:cubicBezTo>
                  <a:pt x="5346736" y="1877591"/>
                  <a:pt x="4035302" y="1359854"/>
                  <a:pt x="3036765" y="1405574"/>
                </a:cubicBezTo>
                <a:cubicBezTo>
                  <a:pt x="2038228" y="1451294"/>
                  <a:pt x="938883" y="2231922"/>
                  <a:pt x="153547" y="1743395"/>
                </a:cubicBezTo>
                <a:cubicBezTo>
                  <a:pt x="-242693" y="1225235"/>
                  <a:pt x="206887" y="798515"/>
                  <a:pt x="610747" y="520385"/>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4" name="文字方塊 3">
            <a:extLst>
              <a:ext uri="{FF2B5EF4-FFF2-40B4-BE49-F238E27FC236}">
                <a16:creationId xmlns:a16="http://schemas.microsoft.com/office/drawing/2014/main" id="{6B068959-800B-9B4C-8F51-BDACEA8ECCFF}"/>
              </a:ext>
            </a:extLst>
          </p:cNvPr>
          <p:cNvSpPr txBox="1"/>
          <p:nvPr/>
        </p:nvSpPr>
        <p:spPr>
          <a:xfrm>
            <a:off x="5490704" y="894320"/>
            <a:ext cx="1210588" cy="707886"/>
          </a:xfrm>
          <a:prstGeom prst="rect">
            <a:avLst/>
          </a:prstGeom>
          <a:noFill/>
        </p:spPr>
        <p:txBody>
          <a:bodyPr wrap="none" rtlCol="0">
            <a:spAutoFit/>
          </a:bodyPr>
          <a:lstStyle/>
          <a:p>
            <a:r>
              <a:rPr kumimoji="1" lang="zh-TW" altLang="en-US" sz="4000" dirty="0">
                <a:latin typeface="Heiti SC Medium" pitchFamily="2" charset="-128"/>
                <a:ea typeface="Heiti SC Medium" pitchFamily="2" charset="-128"/>
              </a:rPr>
              <a:t>大綱</a:t>
            </a:r>
            <a:endParaRPr kumimoji="1" lang="zh-TW" altLang="en-US" sz="3200" dirty="0">
              <a:latin typeface="Heiti SC Medium" pitchFamily="2" charset="-128"/>
              <a:ea typeface="Heiti SC Medium" pitchFamily="2" charset="-128"/>
            </a:endParaRPr>
          </a:p>
        </p:txBody>
      </p:sp>
      <p:sp>
        <p:nvSpPr>
          <p:cNvPr id="6" name="文字方塊 5">
            <a:extLst>
              <a:ext uri="{FF2B5EF4-FFF2-40B4-BE49-F238E27FC236}">
                <a16:creationId xmlns:a16="http://schemas.microsoft.com/office/drawing/2014/main" id="{4ABC7173-318B-8B4A-BFE5-319869794F14}"/>
              </a:ext>
            </a:extLst>
          </p:cNvPr>
          <p:cNvSpPr txBox="1"/>
          <p:nvPr/>
        </p:nvSpPr>
        <p:spPr>
          <a:xfrm>
            <a:off x="4575650" y="2415452"/>
            <a:ext cx="3040695" cy="2862322"/>
          </a:xfrm>
          <a:prstGeom prst="rect">
            <a:avLst/>
          </a:prstGeom>
          <a:noFill/>
        </p:spPr>
        <p:txBody>
          <a:bodyPr wrap="square" rtlCol="0">
            <a:spAutoFit/>
          </a:bodyPr>
          <a:lstStyle/>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緒論</a:t>
            </a:r>
            <a:endParaRPr kumimoji="1" lang="en-US" altLang="zh-TW" sz="3600" dirty="0">
              <a:latin typeface="Heiti SC Medium" pitchFamily="2" charset="-128"/>
              <a:ea typeface="Heiti SC Medium" pitchFamily="2" charset="-128"/>
            </a:endParaRPr>
          </a:p>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文獻探討</a:t>
            </a:r>
            <a:endParaRPr kumimoji="1" lang="en-US" altLang="zh-TW" sz="3600" dirty="0">
              <a:latin typeface="Heiti SC Medium" pitchFamily="2" charset="-128"/>
              <a:ea typeface="Heiti SC Medium" pitchFamily="2" charset="-128"/>
            </a:endParaRPr>
          </a:p>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研究方法</a:t>
            </a:r>
            <a:endParaRPr kumimoji="1" lang="en-US" altLang="zh-TW" sz="3600" dirty="0">
              <a:latin typeface="Heiti SC Medium" pitchFamily="2" charset="-128"/>
              <a:ea typeface="Heiti SC Medium" pitchFamily="2" charset="-128"/>
            </a:endParaRPr>
          </a:p>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結果與討論</a:t>
            </a:r>
            <a:endParaRPr kumimoji="1" lang="en-US" altLang="zh-TW" sz="3600" dirty="0">
              <a:latin typeface="Heiti SC Medium" pitchFamily="2" charset="-128"/>
              <a:ea typeface="Heiti SC Medium" pitchFamily="2" charset="-128"/>
            </a:endParaRPr>
          </a:p>
          <a:p>
            <a:r>
              <a:rPr kumimoji="1" lang="zh-TW" altLang="en-US" sz="3600" dirty="0">
                <a:solidFill>
                  <a:schemeClr val="accent4">
                    <a:lumMod val="60000"/>
                    <a:lumOff val="40000"/>
                  </a:schemeClr>
                </a:solidFill>
                <a:latin typeface="Heiti SC Medium" pitchFamily="2" charset="-128"/>
                <a:ea typeface="Heiti SC Medium" pitchFamily="2" charset="-128"/>
              </a:rPr>
              <a:t>◆ </a:t>
            </a:r>
            <a:r>
              <a:rPr kumimoji="1" lang="zh-TW" altLang="en-US" sz="3600" dirty="0">
                <a:latin typeface="Heiti SC Medium" pitchFamily="2" charset="-128"/>
                <a:ea typeface="Heiti SC Medium" pitchFamily="2" charset="-128"/>
              </a:rPr>
              <a:t>結論與建議</a:t>
            </a:r>
            <a:endParaRPr kumimoji="1" lang="zh-TW" altLang="en-US" sz="2800" dirty="0">
              <a:latin typeface="Heiti SC Medium" pitchFamily="2" charset="-128"/>
              <a:ea typeface="Heiti SC Medium" pitchFamily="2" charset="-128"/>
            </a:endParaRPr>
          </a:p>
        </p:txBody>
      </p:sp>
    </p:spTree>
    <p:extLst>
      <p:ext uri="{BB962C8B-B14F-4D97-AF65-F5344CB8AC3E}">
        <p14:creationId xmlns:p14="http://schemas.microsoft.com/office/powerpoint/2010/main" val="61373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BC3C2D83-35A8-AE4E-8B44-BFFAED5CC750}"/>
              </a:ext>
            </a:extLst>
          </p:cNvPr>
          <p:cNvSpPr txBox="1"/>
          <p:nvPr/>
        </p:nvSpPr>
        <p:spPr>
          <a:xfrm>
            <a:off x="910590" y="2104192"/>
            <a:ext cx="9269730" cy="830997"/>
          </a:xfrm>
          <a:prstGeom prst="rect">
            <a:avLst/>
          </a:prstGeom>
          <a:noFill/>
        </p:spPr>
        <p:txBody>
          <a:bodyPr wrap="square">
            <a:spAutoFit/>
          </a:bodyPr>
          <a:lstStyle/>
          <a:p>
            <a:r>
              <a:rPr lang="zh-TW" altLang="zh-TW" sz="2400" kern="0" dirty="0">
                <a:effectLst/>
                <a:latin typeface="Heiti SC Medium" pitchFamily="2" charset="-128"/>
                <a:ea typeface="Heiti SC Medium" pitchFamily="2" charset="-128"/>
                <a:cs typeface="Times New Roman" panose="02020603050405020304" pitchFamily="18" charset="0"/>
              </a:rPr>
              <a:t>本研究的</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視覺化模擬輔助教學策略</a:t>
            </a:r>
            <a:r>
              <a:rPr lang="zh-TW" altLang="zh-TW" sz="2400" kern="0" dirty="0">
                <a:effectLst/>
                <a:latin typeface="Heiti SC Medium" pitchFamily="2" charset="-128"/>
                <a:ea typeface="Heiti SC Medium" pitchFamily="2" charset="-128"/>
                <a:cs typeface="Times New Roman" panose="02020603050405020304" pitchFamily="18" charset="0"/>
              </a:rPr>
              <a:t>中，</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包含</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「概念理解」、「概念反思」、「概念應用」三項教學步驟</a:t>
            </a:r>
            <a:r>
              <a:rPr lang="zh-TW" altLang="en-US" sz="2400" kern="0" dirty="0">
                <a:latin typeface="Heiti SC Medium" pitchFamily="2" charset="-128"/>
                <a:ea typeface="Heiti SC Medium" pitchFamily="2" charset="-128"/>
                <a:cs typeface="Times New Roman" panose="02020603050405020304" pitchFamily="18" charset="0"/>
              </a:rPr>
              <a:t>。</a:t>
            </a:r>
            <a:endParaRPr lang="zh-TW" altLang="en-US" sz="2400" dirty="0">
              <a:latin typeface="Heiti SC Medium" pitchFamily="2" charset="-128"/>
              <a:ea typeface="Heiti SC Medium" pitchFamily="2" charset="-128"/>
            </a:endParaRPr>
          </a:p>
        </p:txBody>
      </p:sp>
      <p:pic>
        <p:nvPicPr>
          <p:cNvPr id="10" name="圖片 9">
            <a:extLst>
              <a:ext uri="{FF2B5EF4-FFF2-40B4-BE49-F238E27FC236}">
                <a16:creationId xmlns:a16="http://schemas.microsoft.com/office/drawing/2014/main" id="{E5FE4056-5E69-584F-AF95-4431C28720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1688" y="3004404"/>
            <a:ext cx="6228622" cy="2711429"/>
          </a:xfrm>
          <a:prstGeom prst="rect">
            <a:avLst/>
          </a:prstGeom>
          <a:ln>
            <a:noFill/>
          </a:ln>
          <a:effectLst>
            <a:outerShdw blurRad="190500" algn="tl" rotWithShape="0">
              <a:srgbClr val="000000">
                <a:alpha val="70000"/>
              </a:srgbClr>
            </a:outerShdw>
          </a:effectLst>
        </p:spPr>
      </p:pic>
      <p:sp>
        <p:nvSpPr>
          <p:cNvPr id="11" name="文字方塊 10">
            <a:extLst>
              <a:ext uri="{FF2B5EF4-FFF2-40B4-BE49-F238E27FC236}">
                <a16:creationId xmlns:a16="http://schemas.microsoft.com/office/drawing/2014/main" id="{836DE3AB-6743-B548-90E5-641F8E269572}"/>
              </a:ext>
            </a:extLst>
          </p:cNvPr>
          <p:cNvSpPr txBox="1"/>
          <p:nvPr/>
        </p:nvSpPr>
        <p:spPr>
          <a:xfrm>
            <a:off x="7002728" y="5758160"/>
            <a:ext cx="4780925" cy="461665"/>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待說明</a:t>
            </a:r>
            <a:r>
              <a:rPr lang="zh-TW" altLang="zh-TW" sz="2400" kern="0" dirty="0">
                <a:effectLst/>
                <a:latin typeface="Heiti SC Medium" pitchFamily="2" charset="-128"/>
                <a:ea typeface="Heiti SC Medium" pitchFamily="2" charset="-128"/>
                <a:cs typeface="Times New Roman" panose="02020603050405020304" pitchFamily="18" charset="0"/>
              </a:rPr>
              <a:t>研究方法</a:t>
            </a:r>
            <a:r>
              <a:rPr lang="zh-TW" altLang="en-US" sz="2400" kern="0" dirty="0">
                <a:effectLst/>
                <a:latin typeface="Heiti SC Medium" pitchFamily="2" charset="-128"/>
                <a:ea typeface="Heiti SC Medium" pitchFamily="2" charset="-128"/>
                <a:cs typeface="Times New Roman" panose="02020603050405020304" pitchFamily="18" charset="0"/>
              </a:rPr>
              <a:t>時，再</a:t>
            </a:r>
            <a:r>
              <a:rPr lang="zh-TW" altLang="zh-TW" sz="2400" kern="0" dirty="0">
                <a:effectLst/>
                <a:latin typeface="Heiti SC Medium" pitchFamily="2" charset="-128"/>
                <a:ea typeface="Heiti SC Medium" pitchFamily="2" charset="-128"/>
                <a:cs typeface="Times New Roman" panose="02020603050405020304" pitchFamily="18" charset="0"/>
              </a:rPr>
              <a:t>詳</a:t>
            </a:r>
            <a:r>
              <a:rPr lang="zh-TW" altLang="en-US" sz="2400" kern="0" dirty="0">
                <a:latin typeface="Heiti SC Medium" pitchFamily="2" charset="-128"/>
                <a:ea typeface="Heiti SC Medium" pitchFamily="2" charset="-128"/>
                <a:cs typeface="Times New Roman" panose="02020603050405020304" pitchFamily="18" charset="0"/>
              </a:rPr>
              <a:t>加敘述</a:t>
            </a:r>
            <a:r>
              <a:rPr lang="zh-TW" altLang="en-US"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3517027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研究目的</a:t>
            </a:r>
          </a:p>
        </p:txBody>
      </p:sp>
      <p:sp>
        <p:nvSpPr>
          <p:cNvPr id="9" name="文字方塊 8">
            <a:extLst>
              <a:ext uri="{FF2B5EF4-FFF2-40B4-BE49-F238E27FC236}">
                <a16:creationId xmlns:a16="http://schemas.microsoft.com/office/drawing/2014/main" id="{5DB7B9D9-25E1-7F4C-93EA-58DD0E6C07F4}"/>
              </a:ext>
            </a:extLst>
          </p:cNvPr>
          <p:cNvSpPr txBox="1"/>
          <p:nvPr/>
        </p:nvSpPr>
        <p:spPr>
          <a:xfrm>
            <a:off x="910590" y="2039986"/>
            <a:ext cx="9136380" cy="1200329"/>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基於研究背景與動機，</a:t>
            </a:r>
            <a:r>
              <a:rPr lang="zh-TW" altLang="en-US" sz="2400" dirty="0">
                <a:effectLst/>
                <a:latin typeface="Heiti SC Medium" pitchFamily="2" charset="-128"/>
                <a:ea typeface="Heiti SC Medium" pitchFamily="2" charset="-128"/>
                <a:cs typeface="Times New Roman" panose="02020603050405020304" pitchFamily="18" charset="0"/>
              </a:rPr>
              <a:t>本研究</a:t>
            </a:r>
            <a:r>
              <a:rPr lang="zh-TW" altLang="en-US" sz="2400" dirty="0">
                <a:effectLst/>
                <a:highlight>
                  <a:srgbClr val="FFFF00"/>
                </a:highlight>
                <a:latin typeface="Heiti SC Medium" pitchFamily="2" charset="-128"/>
                <a:ea typeface="Heiti SC Medium" pitchFamily="2" charset="-128"/>
                <a:cs typeface="Times New Roman" panose="02020603050405020304" pitchFamily="18" charset="0"/>
              </a:rPr>
              <a:t>發展視覺化模擬輔助教學策略</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en-US" sz="2400" dirty="0">
                <a:effectLst/>
                <a:latin typeface="Heiti SC Medium" pitchFamily="2" charset="-128"/>
                <a:ea typeface="Heiti SC Medium" pitchFamily="2" charset="-128"/>
                <a:cs typeface="Times New Roman" panose="02020603050405020304" pitchFamily="18" charset="0"/>
              </a:rPr>
              <a:t>為</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探討使用</a:t>
            </a:r>
            <a:r>
              <a:rPr lang="zh-TW" altLang="en-US" sz="2400" dirty="0">
                <a:effectLst/>
                <a:highlight>
                  <a:srgbClr val="FFFF00"/>
                </a:highlight>
                <a:latin typeface="Heiti SC Medium" pitchFamily="2" charset="-128"/>
                <a:ea typeface="Heiti SC Medium" pitchFamily="2" charset="-128"/>
                <a:cs typeface="Times New Roman" panose="02020603050405020304" pitchFamily="18" charset="0"/>
              </a:rPr>
              <a:t>此策略</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的教學方式</a:t>
            </a:r>
            <a:r>
              <a:rPr lang="zh-TW" altLang="en-US" sz="2400" dirty="0">
                <a:effectLst/>
                <a:highlight>
                  <a:srgbClr val="FFFF00"/>
                </a:highlight>
                <a:latin typeface="Heiti SC Medium" pitchFamily="2" charset="-128"/>
                <a:ea typeface="Heiti SC Medium" pitchFamily="2" charset="-128"/>
                <a:cs typeface="Times New Roman" panose="02020603050405020304" pitchFamily="18" charset="0"/>
              </a:rPr>
              <a:t>對學生在</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人工智慧課程的學習成就</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學習態度影響之差異</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以及學生對視覺化模擬輔助教學之感受</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en-US" altLang="zh-TW" sz="2400" dirty="0">
              <a:effectLst/>
              <a:latin typeface="Heiti SC Medium" pitchFamily="2" charset="-128"/>
              <a:ea typeface="Heiti SC Medium" pitchFamily="2" charset="-128"/>
            </a:endParaRPr>
          </a:p>
        </p:txBody>
      </p:sp>
      <p:pic>
        <p:nvPicPr>
          <p:cNvPr id="20" name="圖片 19">
            <a:extLst>
              <a:ext uri="{FF2B5EF4-FFF2-40B4-BE49-F238E27FC236}">
                <a16:creationId xmlns:a16="http://schemas.microsoft.com/office/drawing/2014/main" id="{402FDF78-DF1B-3E40-A9B1-E2D6E219048A}"/>
              </a:ext>
            </a:extLst>
          </p:cNvPr>
          <p:cNvPicPr>
            <a:picLocks noChangeAspect="1"/>
          </p:cNvPicPr>
          <p:nvPr/>
        </p:nvPicPr>
        <p:blipFill>
          <a:blip r:embed="rId2"/>
          <a:stretch>
            <a:fillRect/>
          </a:stretch>
        </p:blipFill>
        <p:spPr>
          <a:xfrm>
            <a:off x="2576887" y="3408924"/>
            <a:ext cx="3519112" cy="2348420"/>
          </a:xfrm>
          <a:prstGeom prst="rect">
            <a:avLst/>
          </a:prstGeom>
          <a:ln>
            <a:noFill/>
          </a:ln>
          <a:effectLst>
            <a:outerShdw blurRad="190500" algn="tl" rotWithShape="0">
              <a:srgbClr val="000000">
                <a:alpha val="70000"/>
              </a:srgbClr>
            </a:outerShdw>
          </a:effectLst>
        </p:spPr>
      </p:pic>
      <p:pic>
        <p:nvPicPr>
          <p:cNvPr id="22" name="圖片 21">
            <a:extLst>
              <a:ext uri="{FF2B5EF4-FFF2-40B4-BE49-F238E27FC236}">
                <a16:creationId xmlns:a16="http://schemas.microsoft.com/office/drawing/2014/main" id="{2475E275-CCD8-AE48-A150-0ACC152D5CA5}"/>
              </a:ext>
            </a:extLst>
          </p:cNvPr>
          <p:cNvPicPr>
            <a:picLocks noChangeAspect="1"/>
          </p:cNvPicPr>
          <p:nvPr/>
        </p:nvPicPr>
        <p:blipFill>
          <a:blip r:embed="rId3"/>
          <a:stretch>
            <a:fillRect/>
          </a:stretch>
        </p:blipFill>
        <p:spPr>
          <a:xfrm>
            <a:off x="6690360" y="3323227"/>
            <a:ext cx="4419600" cy="2946400"/>
          </a:xfrm>
          <a:prstGeom prst="rect">
            <a:avLst/>
          </a:prstGeom>
          <a:ln>
            <a:noFill/>
          </a:ln>
          <a:effectLst>
            <a:outerShdw blurRad="190500" algn="tl" rotWithShape="0">
              <a:srgbClr val="000000">
                <a:alpha val="70000"/>
              </a:srgbClr>
            </a:outerShdw>
          </a:effectLst>
        </p:spPr>
      </p:pic>
      <p:sp>
        <p:nvSpPr>
          <p:cNvPr id="23" name="文字方塊 22">
            <a:extLst>
              <a:ext uri="{FF2B5EF4-FFF2-40B4-BE49-F238E27FC236}">
                <a16:creationId xmlns:a16="http://schemas.microsoft.com/office/drawing/2014/main" id="{7C09B8EA-F281-014B-AE4F-BFCA70ACB7FD}"/>
              </a:ext>
            </a:extLst>
          </p:cNvPr>
          <p:cNvSpPr txBox="1"/>
          <p:nvPr/>
        </p:nvSpPr>
        <p:spPr>
          <a:xfrm>
            <a:off x="3741420" y="5757344"/>
            <a:ext cx="2948940" cy="461665"/>
          </a:xfrm>
          <a:prstGeom prst="rect">
            <a:avLst/>
          </a:prstGeom>
          <a:noFill/>
        </p:spPr>
        <p:txBody>
          <a:bodyPr wrap="square">
            <a:spAutoFit/>
          </a:bodyPr>
          <a:lstStyle/>
          <a:p>
            <a:r>
              <a:rPr lang="zh-TW" altLang="en-US" sz="2400" dirty="0">
                <a:solidFill>
                  <a:srgbClr val="FF0000"/>
                </a:solidFill>
                <a:effectLst/>
                <a:latin typeface="Heiti SC Medium" pitchFamily="2" charset="-128"/>
                <a:ea typeface="Heiti SC Medium" pitchFamily="2" charset="-128"/>
                <a:cs typeface="Times New Roman" panose="02020603050405020304" pitchFamily="18" charset="0"/>
              </a:rPr>
              <a:t>發展策略並評估策略</a:t>
            </a:r>
            <a:endParaRPr lang="en-US" altLang="zh-TW" sz="2400" dirty="0">
              <a:solidFill>
                <a:srgbClr val="FF0000"/>
              </a:solidFill>
              <a:effectLst/>
              <a:latin typeface="Heiti SC Medium" pitchFamily="2" charset="-128"/>
              <a:ea typeface="Heiti SC Medium" pitchFamily="2" charset="-128"/>
            </a:endParaRPr>
          </a:p>
        </p:txBody>
      </p:sp>
    </p:spTree>
    <p:extLst>
      <p:ext uri="{BB962C8B-B14F-4D97-AF65-F5344CB8AC3E}">
        <p14:creationId xmlns:p14="http://schemas.microsoft.com/office/powerpoint/2010/main" val="2461828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研究目的</a:t>
            </a:r>
          </a:p>
        </p:txBody>
      </p:sp>
      <p:sp>
        <p:nvSpPr>
          <p:cNvPr id="9" name="文字方塊 8">
            <a:extLst>
              <a:ext uri="{FF2B5EF4-FFF2-40B4-BE49-F238E27FC236}">
                <a16:creationId xmlns:a16="http://schemas.microsoft.com/office/drawing/2014/main" id="{5DB7B9D9-25E1-7F4C-93EA-58DD0E6C07F4}"/>
              </a:ext>
            </a:extLst>
          </p:cNvPr>
          <p:cNvSpPr txBox="1"/>
          <p:nvPr/>
        </p:nvSpPr>
        <p:spPr>
          <a:xfrm>
            <a:off x="613410" y="1691640"/>
            <a:ext cx="7700010" cy="1015663"/>
          </a:xfrm>
          <a:prstGeom prst="rect">
            <a:avLst/>
          </a:prstGeom>
          <a:noFill/>
        </p:spPr>
        <p:txBody>
          <a:bodyPr wrap="square">
            <a:spAutoFit/>
          </a:bodyPr>
          <a:lstStyle/>
          <a:p>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基於研究背景與動機，</a:t>
            </a:r>
            <a:r>
              <a:rPr lang="zh-TW" altLang="en-US"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本研究</a:t>
            </a:r>
            <a:r>
              <a:rPr lang="zh-TW" altLang="en-US"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發展視覺化模擬輔助教學策略</a:t>
            </a:r>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a:t>
            </a:r>
            <a:endParaRPr lang="en-US"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endParaRPr>
          </a:p>
          <a:p>
            <a:r>
              <a:rPr lang="zh-TW" altLang="en-US"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為</a:t>
            </a:r>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探討使用</a:t>
            </a:r>
            <a:r>
              <a:rPr lang="zh-TW" altLang="en-US"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此策略</a:t>
            </a:r>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的教學方式</a:t>
            </a:r>
            <a:r>
              <a:rPr lang="zh-TW" altLang="en-US"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對學生在</a:t>
            </a:r>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人工智慧課程的學習成就</a:t>
            </a:r>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a:t>
            </a:r>
            <a:endParaRPr lang="en-US"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endParaRPr>
          </a:p>
          <a:p>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學習態度影響之差異</a:t>
            </a:r>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a:t>
            </a:r>
            <a:r>
              <a:rPr lang="zh-TW" altLang="zh-TW" sz="2000" dirty="0">
                <a:solidFill>
                  <a:schemeClr val="bg2">
                    <a:lumMod val="90000"/>
                  </a:schemeClr>
                </a:solidFill>
                <a:effectLst/>
                <a:highlight>
                  <a:srgbClr val="FFFF00"/>
                </a:highlight>
                <a:latin typeface="Heiti SC Medium" pitchFamily="2" charset="-128"/>
                <a:ea typeface="Heiti SC Medium" pitchFamily="2" charset="-128"/>
                <a:cs typeface="Times New Roman" panose="02020603050405020304" pitchFamily="18" charset="0"/>
              </a:rPr>
              <a:t>以及學生對視覺化模擬輔助教學之感受</a:t>
            </a:r>
            <a:r>
              <a:rPr lang="zh-TW" altLang="zh-TW" sz="2000" dirty="0">
                <a:solidFill>
                  <a:schemeClr val="bg2">
                    <a:lumMod val="90000"/>
                  </a:schemeClr>
                </a:solidFill>
                <a:effectLst/>
                <a:latin typeface="Heiti SC Medium" pitchFamily="2" charset="-128"/>
                <a:ea typeface="Heiti SC Medium" pitchFamily="2" charset="-128"/>
                <a:cs typeface="Times New Roman" panose="02020603050405020304" pitchFamily="18" charset="0"/>
              </a:rPr>
              <a:t>。</a:t>
            </a:r>
            <a:r>
              <a:rPr lang="zh-TW" altLang="zh-TW" sz="2000" dirty="0">
                <a:solidFill>
                  <a:schemeClr val="bg2">
                    <a:lumMod val="90000"/>
                  </a:schemeClr>
                </a:solidFill>
                <a:effectLst/>
                <a:latin typeface="Heiti SC Medium" pitchFamily="2" charset="-128"/>
                <a:ea typeface="Heiti SC Medium" pitchFamily="2" charset="-128"/>
              </a:rPr>
              <a:t> </a:t>
            </a:r>
            <a:endParaRPr lang="en-US" altLang="zh-TW" sz="2000" dirty="0">
              <a:solidFill>
                <a:schemeClr val="bg2">
                  <a:lumMod val="90000"/>
                </a:schemeClr>
              </a:solidFill>
              <a:effectLst/>
              <a:latin typeface="Heiti SC Medium" pitchFamily="2" charset="-128"/>
              <a:ea typeface="Heiti SC Medium" pitchFamily="2" charset="-128"/>
            </a:endParaRPr>
          </a:p>
        </p:txBody>
      </p:sp>
      <p:sp>
        <p:nvSpPr>
          <p:cNvPr id="16" name="文字方塊 15">
            <a:extLst>
              <a:ext uri="{FF2B5EF4-FFF2-40B4-BE49-F238E27FC236}">
                <a16:creationId xmlns:a16="http://schemas.microsoft.com/office/drawing/2014/main" id="{A3547083-51A0-9541-AFFD-629637BC2510}"/>
              </a:ext>
            </a:extLst>
          </p:cNvPr>
          <p:cNvSpPr txBox="1"/>
          <p:nvPr/>
        </p:nvSpPr>
        <p:spPr>
          <a:xfrm>
            <a:off x="3093720" y="2592648"/>
            <a:ext cx="8484870" cy="3785652"/>
          </a:xfrm>
          <a:prstGeom prst="rect">
            <a:avLst/>
          </a:prstGeom>
          <a:noFill/>
        </p:spPr>
        <p:txBody>
          <a:bodyPr wrap="square">
            <a:spAutoFit/>
          </a:bodyPr>
          <a:lstStyle/>
          <a:p>
            <a:r>
              <a:rPr lang="zh-TW" altLang="en-US" sz="2400" dirty="0">
                <a:latin typeface="Heiti SC Medium" pitchFamily="2" charset="-128"/>
                <a:ea typeface="Heiti SC Medium" pitchFamily="2" charset="-128"/>
              </a:rPr>
              <a:t>研究之待答問題如下：</a:t>
            </a:r>
          </a:p>
          <a:p>
            <a:r>
              <a:rPr lang="zh-TW" altLang="en-US" sz="2400" dirty="0">
                <a:highlight>
                  <a:srgbClr val="FFFF00"/>
                </a:highlight>
                <a:latin typeface="Heiti SC Medium" pitchFamily="2" charset="-128"/>
                <a:ea typeface="Heiti SC Medium" pitchFamily="2" charset="-128"/>
              </a:rPr>
              <a:t>一、視覺化模擬輔助教學是否能提升人工智慧的學習成就？</a:t>
            </a:r>
          </a:p>
          <a:p>
            <a:r>
              <a:rPr lang="en-US" altLang="zh-TW" sz="2400" dirty="0">
                <a:latin typeface="Heiti SC Medium" pitchFamily="2" charset="-128"/>
                <a:ea typeface="Heiti SC Medium" pitchFamily="2" charset="-128"/>
              </a:rPr>
              <a:t>	1. </a:t>
            </a:r>
            <a:r>
              <a:rPr lang="zh-TW" altLang="en-US" sz="2400" dirty="0">
                <a:latin typeface="Heiti SC Medium" pitchFamily="2" charset="-128"/>
                <a:ea typeface="Heiti SC Medium" pitchFamily="2" charset="-128"/>
              </a:rPr>
              <a:t>對學習人工智慧概念之影響</a:t>
            </a:r>
          </a:p>
          <a:p>
            <a:r>
              <a:rPr lang="en-US" altLang="zh-TW" sz="2400" dirty="0">
                <a:latin typeface="Heiti SC Medium" pitchFamily="2" charset="-128"/>
                <a:ea typeface="Heiti SC Medium" pitchFamily="2" charset="-128"/>
              </a:rPr>
              <a:t>	2. </a:t>
            </a:r>
            <a:r>
              <a:rPr lang="zh-TW" altLang="en-US" sz="2400" dirty="0">
                <a:latin typeface="Heiti SC Medium" pitchFamily="2" charset="-128"/>
                <a:ea typeface="Heiti SC Medium" pitchFamily="2" charset="-128"/>
              </a:rPr>
              <a:t>對學習人工智慧演算法實作之影響</a:t>
            </a:r>
          </a:p>
          <a:p>
            <a:r>
              <a:rPr lang="zh-TW" altLang="en-US" sz="2400" dirty="0">
                <a:highlight>
                  <a:srgbClr val="FFFF00"/>
                </a:highlight>
                <a:latin typeface="Heiti SC Medium" pitchFamily="2" charset="-128"/>
                <a:ea typeface="Heiti SC Medium" pitchFamily="2" charset="-128"/>
              </a:rPr>
              <a:t>二、視覺化模擬輔助教學是否能提升人工智慧的學習態度？</a:t>
            </a:r>
          </a:p>
          <a:p>
            <a:r>
              <a:rPr lang="en-US" altLang="zh-TW" sz="2400" dirty="0">
                <a:latin typeface="Heiti SC Medium" pitchFamily="2" charset="-128"/>
                <a:ea typeface="Heiti SC Medium" pitchFamily="2" charset="-128"/>
              </a:rPr>
              <a:t>	1. </a:t>
            </a:r>
            <a:r>
              <a:rPr lang="zh-TW" altLang="en-US" sz="2400" dirty="0">
                <a:latin typeface="Heiti SC Medium" pitchFamily="2" charset="-128"/>
                <a:ea typeface="Heiti SC Medium" pitchFamily="2" charset="-128"/>
              </a:rPr>
              <a:t>對電腦科學學習動機</a:t>
            </a:r>
          </a:p>
          <a:p>
            <a:r>
              <a:rPr lang="en-US" altLang="zh-TW" sz="2400" dirty="0">
                <a:latin typeface="Heiti SC Medium" pitchFamily="2" charset="-128"/>
                <a:ea typeface="Heiti SC Medium" pitchFamily="2" charset="-128"/>
              </a:rPr>
              <a:t>	2. </a:t>
            </a:r>
            <a:r>
              <a:rPr lang="zh-TW" altLang="en-US" sz="2400" dirty="0">
                <a:latin typeface="Heiti SC Medium" pitchFamily="2" charset="-128"/>
                <a:ea typeface="Heiti SC Medium" pitchFamily="2" charset="-128"/>
              </a:rPr>
              <a:t>對電腦科學自我效能</a:t>
            </a:r>
          </a:p>
          <a:p>
            <a:r>
              <a:rPr lang="en-US" altLang="zh-TW" sz="2400" dirty="0">
                <a:latin typeface="Heiti SC Medium" pitchFamily="2" charset="-128"/>
                <a:ea typeface="Heiti SC Medium" pitchFamily="2" charset="-128"/>
              </a:rPr>
              <a:t>	3. </a:t>
            </a:r>
            <a:r>
              <a:rPr lang="zh-TW" altLang="en-US" sz="2400" dirty="0">
                <a:latin typeface="Heiti SC Medium" pitchFamily="2" charset="-128"/>
                <a:ea typeface="Heiti SC Medium" pitchFamily="2" charset="-128"/>
              </a:rPr>
              <a:t>對資訊科學抽象概念</a:t>
            </a:r>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程序之學習感受</a:t>
            </a:r>
          </a:p>
          <a:p>
            <a:r>
              <a:rPr lang="en-US" altLang="zh-TW" sz="2400" dirty="0">
                <a:latin typeface="Heiti SC Medium" pitchFamily="2" charset="-128"/>
                <a:ea typeface="Heiti SC Medium" pitchFamily="2" charset="-128"/>
              </a:rPr>
              <a:t>	4. </a:t>
            </a:r>
            <a:r>
              <a:rPr lang="zh-TW" altLang="en-US" sz="2400" dirty="0">
                <a:latin typeface="Heiti SC Medium" pitchFamily="2" charset="-128"/>
                <a:ea typeface="Heiti SC Medium" pitchFamily="2" charset="-128"/>
              </a:rPr>
              <a:t>對人工智慧學習自我評鑑</a:t>
            </a:r>
          </a:p>
          <a:p>
            <a:r>
              <a:rPr lang="zh-TW" altLang="en-US" sz="2400" dirty="0">
                <a:highlight>
                  <a:srgbClr val="FFFF00"/>
                </a:highlight>
                <a:latin typeface="Heiti SC Medium" pitchFamily="2" charset="-128"/>
                <a:ea typeface="Heiti SC Medium" pitchFamily="2" charset="-128"/>
              </a:rPr>
              <a:t>三、學生對所提出的視覺化模擬輔助教學之感受為何？</a:t>
            </a:r>
            <a:endParaRPr lang="zh-TW" altLang="en-US" sz="1800" dirty="0">
              <a:highlight>
                <a:srgbClr val="FFFF00"/>
              </a:highlight>
              <a:latin typeface="Heiti SC Medium" pitchFamily="2" charset="-128"/>
              <a:ea typeface="Heiti SC Medium" pitchFamily="2" charset="-128"/>
            </a:endParaRPr>
          </a:p>
        </p:txBody>
      </p:sp>
    </p:spTree>
    <p:extLst>
      <p:ext uri="{BB962C8B-B14F-4D97-AF65-F5344CB8AC3E}">
        <p14:creationId xmlns:p14="http://schemas.microsoft.com/office/powerpoint/2010/main" val="1787023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23</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結論與建議</a:t>
            </a:r>
          </a:p>
        </p:txBody>
      </p:sp>
      <p:sp>
        <p:nvSpPr>
          <p:cNvPr id="9" name="矩形 2">
            <a:extLst>
              <a:ext uri="{FF2B5EF4-FFF2-40B4-BE49-F238E27FC236}">
                <a16:creationId xmlns:a16="http://schemas.microsoft.com/office/drawing/2014/main" id="{58286C76-79F1-F046-99DF-D9C7CF117FDA}"/>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BA44E4E1-7B4B-CB4C-9BD1-49314BA5527D}"/>
              </a:ext>
            </a:extLst>
          </p:cNvPr>
          <p:cNvSpPr txBox="1"/>
          <p:nvPr/>
        </p:nvSpPr>
        <p:spPr>
          <a:xfrm>
            <a:off x="5182929" y="1699944"/>
            <a:ext cx="1826141" cy="584775"/>
          </a:xfrm>
          <a:prstGeom prst="rect">
            <a:avLst/>
          </a:prstGeom>
          <a:noFill/>
        </p:spPr>
        <p:txBody>
          <a:bodyPr wrap="none" rtlCol="0">
            <a:spAutoFit/>
          </a:bodyPr>
          <a:lstStyle/>
          <a:p>
            <a:r>
              <a:rPr kumimoji="1" lang="zh-TW" altLang="en-US" sz="3200" dirty="0">
                <a:latin typeface="Heiti SC Medium" pitchFamily="2" charset="-128"/>
                <a:ea typeface="Heiti SC Medium" pitchFamily="2" charset="-128"/>
              </a:rPr>
              <a:t>文獻探討</a:t>
            </a:r>
          </a:p>
        </p:txBody>
      </p:sp>
      <p:sp>
        <p:nvSpPr>
          <p:cNvPr id="11" name="文字方塊 10">
            <a:extLst>
              <a:ext uri="{FF2B5EF4-FFF2-40B4-BE49-F238E27FC236}">
                <a16:creationId xmlns:a16="http://schemas.microsoft.com/office/drawing/2014/main" id="{7A6652EE-9399-D044-AE83-71B3D86B0C79}"/>
              </a:ext>
            </a:extLst>
          </p:cNvPr>
          <p:cNvSpPr txBox="1"/>
          <p:nvPr/>
        </p:nvSpPr>
        <p:spPr>
          <a:xfrm>
            <a:off x="3678514" y="3006309"/>
            <a:ext cx="4834970" cy="2062103"/>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人工智慧</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程式設計與演算法教學</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模擬式教學</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演算法視覺化</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3244089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人工智慧</a:t>
            </a:r>
          </a:p>
        </p:txBody>
      </p:sp>
      <p:sp>
        <p:nvSpPr>
          <p:cNvPr id="9" name="矩形 8">
            <a:extLst>
              <a:ext uri="{FF2B5EF4-FFF2-40B4-BE49-F238E27FC236}">
                <a16:creationId xmlns:a16="http://schemas.microsoft.com/office/drawing/2014/main" id="{C4D3FEE0-6A74-B848-9EBF-70C8D185257B}"/>
              </a:ext>
            </a:extLst>
          </p:cNvPr>
          <p:cNvSpPr/>
          <p:nvPr/>
        </p:nvSpPr>
        <p:spPr>
          <a:xfrm>
            <a:off x="681990" y="2029626"/>
            <a:ext cx="327279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人工智慧教育的趨勢</a:t>
            </a:r>
          </a:p>
        </p:txBody>
      </p:sp>
      <p:sp>
        <p:nvSpPr>
          <p:cNvPr id="11" name="文字方塊 10">
            <a:extLst>
              <a:ext uri="{FF2B5EF4-FFF2-40B4-BE49-F238E27FC236}">
                <a16:creationId xmlns:a16="http://schemas.microsoft.com/office/drawing/2014/main" id="{FCCF08A7-9712-5645-9496-DAA636ED223C}"/>
              </a:ext>
            </a:extLst>
          </p:cNvPr>
          <p:cNvSpPr txBox="1"/>
          <p:nvPr/>
        </p:nvSpPr>
        <p:spPr>
          <a:xfrm>
            <a:off x="512445" y="3058328"/>
            <a:ext cx="4299585" cy="461665"/>
          </a:xfrm>
          <a:prstGeom prst="rect">
            <a:avLst/>
          </a:prstGeom>
          <a:noFill/>
        </p:spPr>
        <p:txBody>
          <a:bodyPr wrap="square">
            <a:spAutoFit/>
          </a:bodyPr>
          <a:lstStyle/>
          <a:p>
            <a:r>
              <a:rPr lang="en-US" altLang="zh-TW" sz="2400" dirty="0">
                <a:latin typeface="Heiti SC Medium" pitchFamily="2" charset="-128"/>
                <a:ea typeface="Heiti SC Medium" pitchFamily="2" charset="-128"/>
              </a:rPr>
              <a:t>1. </a:t>
            </a:r>
            <a:r>
              <a:rPr lang="zh-TW" altLang="en-US" sz="2400" dirty="0">
                <a:latin typeface="Heiti SC Medium" pitchFamily="2" charset="-128"/>
                <a:ea typeface="Heiti SC Medium" pitchFamily="2" charset="-128"/>
              </a:rPr>
              <a:t>人工智慧</a:t>
            </a:r>
            <a:r>
              <a:rPr lang="zh-TW" altLang="en-US" sz="2400" dirty="0">
                <a:highlight>
                  <a:srgbClr val="FFFF00"/>
                </a:highlight>
                <a:latin typeface="Heiti SC Medium" pitchFamily="2" charset="-128"/>
                <a:ea typeface="Heiti SC Medium" pitchFamily="2" charset="-128"/>
              </a:rPr>
              <a:t>對生活面向的影響</a:t>
            </a:r>
            <a:endParaRPr lang="en-US" altLang="zh-TW" sz="2400" dirty="0">
              <a:effectLst/>
              <a:latin typeface="Heiti SC Medium" pitchFamily="2" charset="-128"/>
              <a:ea typeface="Heiti SC Medium" pitchFamily="2" charset="-128"/>
            </a:endParaRPr>
          </a:p>
        </p:txBody>
      </p:sp>
      <p:sp>
        <p:nvSpPr>
          <p:cNvPr id="12" name="文字方塊 11">
            <a:extLst>
              <a:ext uri="{FF2B5EF4-FFF2-40B4-BE49-F238E27FC236}">
                <a16:creationId xmlns:a16="http://schemas.microsoft.com/office/drawing/2014/main" id="{D4C0D2E2-332B-1440-A451-842FC00F5680}"/>
              </a:ext>
            </a:extLst>
          </p:cNvPr>
          <p:cNvSpPr txBox="1"/>
          <p:nvPr/>
        </p:nvSpPr>
        <p:spPr>
          <a:xfrm>
            <a:off x="512445" y="3751315"/>
            <a:ext cx="3057823" cy="461665"/>
          </a:xfrm>
          <a:prstGeom prst="rect">
            <a:avLst/>
          </a:prstGeom>
          <a:noFill/>
        </p:spPr>
        <p:txBody>
          <a:bodyPr wrap="square">
            <a:spAutoFit/>
          </a:bodyPr>
          <a:lstStyle/>
          <a:p>
            <a:r>
              <a:rPr lang="en-US" altLang="zh-TW" sz="2400" dirty="0">
                <a:latin typeface="Heiti SC Medium" pitchFamily="2" charset="-128"/>
                <a:ea typeface="Heiti SC Medium" pitchFamily="2" charset="-128"/>
              </a:rPr>
              <a:t>2. </a:t>
            </a:r>
            <a:r>
              <a:rPr lang="zh-TW" altLang="en-US" sz="2400" dirty="0">
                <a:latin typeface="Heiti SC Medium" pitchFamily="2" charset="-128"/>
                <a:ea typeface="Heiti SC Medium" pitchFamily="2" charset="-128"/>
              </a:rPr>
              <a:t>國際上</a:t>
            </a:r>
            <a:r>
              <a:rPr lang="zh-TW" altLang="en-US" sz="2400" dirty="0">
                <a:highlight>
                  <a:srgbClr val="FFFF00"/>
                </a:highlight>
                <a:latin typeface="Heiti SC Medium" pitchFamily="2" charset="-128"/>
                <a:ea typeface="Heiti SC Medium" pitchFamily="2" charset="-128"/>
              </a:rPr>
              <a:t>課綱的討論</a:t>
            </a:r>
            <a:endParaRPr lang="en-US" altLang="zh-TW" sz="2400" dirty="0">
              <a:effectLst/>
              <a:highlight>
                <a:srgbClr val="FFFF00"/>
              </a:highlight>
              <a:latin typeface="Heiti SC Medium" pitchFamily="2" charset="-128"/>
              <a:ea typeface="Heiti SC Medium" pitchFamily="2" charset="-128"/>
            </a:endParaRPr>
          </a:p>
        </p:txBody>
      </p:sp>
      <p:sp>
        <p:nvSpPr>
          <p:cNvPr id="13" name="文字方塊 12">
            <a:extLst>
              <a:ext uri="{FF2B5EF4-FFF2-40B4-BE49-F238E27FC236}">
                <a16:creationId xmlns:a16="http://schemas.microsoft.com/office/drawing/2014/main" id="{04E50822-25E5-C349-89CF-C0EB0F0846BB}"/>
              </a:ext>
            </a:extLst>
          </p:cNvPr>
          <p:cNvSpPr txBox="1"/>
          <p:nvPr/>
        </p:nvSpPr>
        <p:spPr>
          <a:xfrm>
            <a:off x="512445" y="4444302"/>
            <a:ext cx="3362325" cy="461665"/>
          </a:xfrm>
          <a:prstGeom prst="rect">
            <a:avLst/>
          </a:prstGeom>
          <a:noFill/>
        </p:spPr>
        <p:txBody>
          <a:bodyPr wrap="square">
            <a:spAutoFit/>
          </a:bodyPr>
          <a:lstStyle/>
          <a:p>
            <a:r>
              <a:rPr lang="en-US" altLang="zh-TW" sz="2400" dirty="0">
                <a:latin typeface="Heiti SC Medium" pitchFamily="2" charset="-128"/>
                <a:ea typeface="Heiti SC Medium" pitchFamily="2" charset="-128"/>
              </a:rPr>
              <a:t>3. </a:t>
            </a:r>
            <a:r>
              <a:rPr lang="zh-TW" altLang="en-US" sz="2400" dirty="0">
                <a:highlight>
                  <a:srgbClr val="FFFF00"/>
                </a:highlight>
                <a:latin typeface="Heiti SC Medium" pitchFamily="2" charset="-128"/>
                <a:ea typeface="Heiti SC Medium" pitchFamily="2" charset="-128"/>
              </a:rPr>
              <a:t>人工智慧素養</a:t>
            </a:r>
            <a:r>
              <a:rPr lang="zh-TW" altLang="en-US" sz="2400" dirty="0">
                <a:latin typeface="Heiti SC Medium" pitchFamily="2" charset="-128"/>
                <a:ea typeface="Heiti SC Medium" pitchFamily="2" charset="-128"/>
              </a:rPr>
              <a:t>的提倡</a:t>
            </a:r>
            <a:endParaRPr lang="en-US" altLang="zh-TW" sz="2400" dirty="0">
              <a:effectLst/>
              <a:highlight>
                <a:srgbClr val="FFFF00"/>
              </a:highlight>
              <a:latin typeface="Heiti SC Medium" pitchFamily="2" charset="-128"/>
              <a:ea typeface="Heiti SC Medium" pitchFamily="2" charset="-128"/>
            </a:endParaRPr>
          </a:p>
        </p:txBody>
      </p:sp>
      <p:pic>
        <p:nvPicPr>
          <p:cNvPr id="14" name="圖片 13">
            <a:extLst>
              <a:ext uri="{FF2B5EF4-FFF2-40B4-BE49-F238E27FC236}">
                <a16:creationId xmlns:a16="http://schemas.microsoft.com/office/drawing/2014/main" id="{00093C25-B351-5143-B0BB-FA0CACCBBAC0}"/>
              </a:ext>
            </a:extLst>
          </p:cNvPr>
          <p:cNvPicPr>
            <a:picLocks noChangeAspect="1"/>
          </p:cNvPicPr>
          <p:nvPr/>
        </p:nvPicPr>
        <p:blipFill>
          <a:blip r:embed="rId2"/>
          <a:stretch>
            <a:fillRect/>
          </a:stretch>
        </p:blipFill>
        <p:spPr>
          <a:xfrm>
            <a:off x="9900848" y="212112"/>
            <a:ext cx="1774332" cy="1182888"/>
          </a:xfrm>
          <a:prstGeom prst="rect">
            <a:avLst/>
          </a:prstGeom>
          <a:ln>
            <a:noFill/>
          </a:ln>
          <a:effectLst>
            <a:outerShdw blurRad="190500" algn="tl" rotWithShape="0">
              <a:srgbClr val="000000">
                <a:alpha val="70000"/>
              </a:srgbClr>
            </a:outerShdw>
          </a:effectLst>
        </p:spPr>
      </p:pic>
      <p:pic>
        <p:nvPicPr>
          <p:cNvPr id="15" name="圖片 14">
            <a:extLst>
              <a:ext uri="{FF2B5EF4-FFF2-40B4-BE49-F238E27FC236}">
                <a16:creationId xmlns:a16="http://schemas.microsoft.com/office/drawing/2014/main" id="{551B19D7-DE8D-9843-BD54-00AB5F17AECD}"/>
              </a:ext>
            </a:extLst>
          </p:cNvPr>
          <p:cNvPicPr>
            <a:picLocks noChangeAspect="1"/>
          </p:cNvPicPr>
          <p:nvPr/>
        </p:nvPicPr>
        <p:blipFill rotWithShape="1">
          <a:blip r:embed="rId3"/>
          <a:srcRect t="18666" b="11667"/>
          <a:stretch/>
        </p:blipFill>
        <p:spPr>
          <a:xfrm>
            <a:off x="10151219" y="1477651"/>
            <a:ext cx="1503219" cy="1570864"/>
          </a:xfrm>
          <a:prstGeom prst="rect">
            <a:avLst/>
          </a:prstGeom>
          <a:ln>
            <a:noFill/>
          </a:ln>
          <a:effectLst>
            <a:outerShdw blurRad="190500" algn="tl" rotWithShape="0">
              <a:srgbClr val="000000">
                <a:alpha val="70000"/>
              </a:srgbClr>
            </a:outerShdw>
          </a:effectLst>
        </p:spPr>
      </p:pic>
      <p:pic>
        <p:nvPicPr>
          <p:cNvPr id="16" name="圖片 15">
            <a:extLst>
              <a:ext uri="{FF2B5EF4-FFF2-40B4-BE49-F238E27FC236}">
                <a16:creationId xmlns:a16="http://schemas.microsoft.com/office/drawing/2014/main" id="{3DE68704-016D-CE41-8121-923A6AA12D85}"/>
              </a:ext>
            </a:extLst>
          </p:cNvPr>
          <p:cNvPicPr>
            <a:picLocks noChangeAspect="1"/>
          </p:cNvPicPr>
          <p:nvPr/>
        </p:nvPicPr>
        <p:blipFill>
          <a:blip r:embed="rId4"/>
          <a:stretch>
            <a:fillRect/>
          </a:stretch>
        </p:blipFill>
        <p:spPr>
          <a:xfrm>
            <a:off x="7773036" y="305657"/>
            <a:ext cx="1898186" cy="1266833"/>
          </a:xfrm>
          <a:prstGeom prst="rect">
            <a:avLst/>
          </a:prstGeom>
          <a:ln>
            <a:noFill/>
          </a:ln>
          <a:effectLst>
            <a:outerShdw blurRad="190500" algn="tl" rotWithShape="0">
              <a:srgbClr val="000000">
                <a:alpha val="70000"/>
              </a:srgbClr>
            </a:outerShdw>
          </a:effectLst>
        </p:spPr>
      </p:pic>
      <p:pic>
        <p:nvPicPr>
          <p:cNvPr id="18" name="圖片 17">
            <a:extLst>
              <a:ext uri="{FF2B5EF4-FFF2-40B4-BE49-F238E27FC236}">
                <a16:creationId xmlns:a16="http://schemas.microsoft.com/office/drawing/2014/main" id="{E7C1436B-42ED-DA45-8DE5-6A806EE9ABDB}"/>
              </a:ext>
            </a:extLst>
          </p:cNvPr>
          <p:cNvPicPr>
            <a:picLocks noChangeAspect="1"/>
          </p:cNvPicPr>
          <p:nvPr/>
        </p:nvPicPr>
        <p:blipFill>
          <a:blip r:embed="rId5"/>
          <a:stretch>
            <a:fillRect/>
          </a:stretch>
        </p:blipFill>
        <p:spPr>
          <a:xfrm>
            <a:off x="7594751" y="1859797"/>
            <a:ext cx="2254756" cy="1266435"/>
          </a:xfrm>
          <a:prstGeom prst="rect">
            <a:avLst/>
          </a:prstGeom>
          <a:ln>
            <a:noFill/>
          </a:ln>
          <a:effectLst>
            <a:outerShdw blurRad="190500" algn="tl" rotWithShape="0">
              <a:srgbClr val="000000">
                <a:alpha val="70000"/>
              </a:srgbClr>
            </a:outerShdw>
          </a:effectLst>
        </p:spPr>
      </p:pic>
      <p:sp>
        <p:nvSpPr>
          <p:cNvPr id="19" name="文字方塊 18">
            <a:extLst>
              <a:ext uri="{FF2B5EF4-FFF2-40B4-BE49-F238E27FC236}">
                <a16:creationId xmlns:a16="http://schemas.microsoft.com/office/drawing/2014/main" id="{5EB31080-3FD0-5348-BAFE-1962B29CD8A6}"/>
              </a:ext>
            </a:extLst>
          </p:cNvPr>
          <p:cNvSpPr txBox="1"/>
          <p:nvPr/>
        </p:nvSpPr>
        <p:spPr>
          <a:xfrm>
            <a:off x="9541523" y="3189153"/>
            <a:ext cx="2464136" cy="400110"/>
          </a:xfrm>
          <a:prstGeom prst="rect">
            <a:avLst/>
          </a:prstGeom>
          <a:noFill/>
        </p:spPr>
        <p:txBody>
          <a:bodyPr wrap="none" rtlCol="0">
            <a:spAutoFit/>
          </a:bodyPr>
          <a:lstStyle/>
          <a:p>
            <a:r>
              <a:rPr lang="en-US" altLang="zh-TW" sz="2000" dirty="0">
                <a:latin typeface="Heiti SC Medium" pitchFamily="2" charset="-128"/>
                <a:ea typeface="Heiti SC Medium" pitchFamily="2" charset="-128"/>
              </a:rPr>
              <a:t>(Stone et al., 2016)</a:t>
            </a:r>
            <a:endParaRPr kumimoji="1" lang="zh-TW" altLang="en-US" sz="2000" dirty="0">
              <a:latin typeface="Heiti SC Medium" pitchFamily="2" charset="-128"/>
              <a:ea typeface="Heiti SC Medium" pitchFamily="2" charset="-128"/>
            </a:endParaRPr>
          </a:p>
        </p:txBody>
      </p:sp>
      <p:pic>
        <p:nvPicPr>
          <p:cNvPr id="20" name="圖片 19">
            <a:extLst>
              <a:ext uri="{FF2B5EF4-FFF2-40B4-BE49-F238E27FC236}">
                <a16:creationId xmlns:a16="http://schemas.microsoft.com/office/drawing/2014/main" id="{E9F75FBE-23B6-7A43-B86C-22AA3F9CECA4}"/>
              </a:ext>
            </a:extLst>
          </p:cNvPr>
          <p:cNvPicPr>
            <a:picLocks noChangeAspect="1"/>
          </p:cNvPicPr>
          <p:nvPr/>
        </p:nvPicPr>
        <p:blipFill>
          <a:blip r:embed="rId6"/>
          <a:stretch>
            <a:fillRect/>
          </a:stretch>
        </p:blipFill>
        <p:spPr>
          <a:xfrm>
            <a:off x="5005501" y="2963437"/>
            <a:ext cx="2045872" cy="1621857"/>
          </a:xfrm>
          <a:prstGeom prst="rect">
            <a:avLst/>
          </a:prstGeom>
          <a:ln>
            <a:noFill/>
          </a:ln>
          <a:effectLst>
            <a:outerShdw blurRad="190500" algn="tl" rotWithShape="0">
              <a:srgbClr val="000000">
                <a:alpha val="70000"/>
              </a:srgbClr>
            </a:outerShdw>
          </a:effectLst>
        </p:spPr>
      </p:pic>
      <p:pic>
        <p:nvPicPr>
          <p:cNvPr id="21" name="圖片 20">
            <a:extLst>
              <a:ext uri="{FF2B5EF4-FFF2-40B4-BE49-F238E27FC236}">
                <a16:creationId xmlns:a16="http://schemas.microsoft.com/office/drawing/2014/main" id="{615ED2B0-4EA3-0844-9380-8E641DF1FD23}"/>
              </a:ext>
            </a:extLst>
          </p:cNvPr>
          <p:cNvPicPr>
            <a:picLocks noChangeAspect="1"/>
          </p:cNvPicPr>
          <p:nvPr/>
        </p:nvPicPr>
        <p:blipFill>
          <a:blip r:embed="rId7"/>
          <a:stretch>
            <a:fillRect/>
          </a:stretch>
        </p:blipFill>
        <p:spPr>
          <a:xfrm>
            <a:off x="7491820" y="3407942"/>
            <a:ext cx="1745143" cy="1741076"/>
          </a:xfrm>
          <a:prstGeom prst="rect">
            <a:avLst/>
          </a:prstGeom>
          <a:ln>
            <a:noFill/>
          </a:ln>
          <a:effectLst>
            <a:outerShdw blurRad="190500" algn="tl" rotWithShape="0">
              <a:srgbClr val="000000">
                <a:alpha val="70000"/>
              </a:srgbClr>
            </a:outerShdw>
          </a:effectLst>
        </p:spPr>
      </p:pic>
      <p:sp>
        <p:nvSpPr>
          <p:cNvPr id="22" name="文字方塊 21">
            <a:extLst>
              <a:ext uri="{FF2B5EF4-FFF2-40B4-BE49-F238E27FC236}">
                <a16:creationId xmlns:a16="http://schemas.microsoft.com/office/drawing/2014/main" id="{DE7DD1D1-DD1B-8E45-9B24-D97350ECFEA2}"/>
              </a:ext>
            </a:extLst>
          </p:cNvPr>
          <p:cNvSpPr txBox="1"/>
          <p:nvPr/>
        </p:nvSpPr>
        <p:spPr>
          <a:xfrm>
            <a:off x="7507425" y="5235042"/>
            <a:ext cx="1713931" cy="400110"/>
          </a:xfrm>
          <a:prstGeom prst="rect">
            <a:avLst/>
          </a:prstGeom>
          <a:noFill/>
        </p:spPr>
        <p:txBody>
          <a:bodyPr wrap="none" rtlCol="0">
            <a:spAutoFit/>
          </a:bodyPr>
          <a:lstStyle/>
          <a:p>
            <a:r>
              <a:rPr lang="en-US" altLang="zh-TW" sz="2000" dirty="0">
                <a:latin typeface="Heiti SC Medium" pitchFamily="2" charset="-128"/>
                <a:ea typeface="Heiti SC Medium" pitchFamily="2" charset="-128"/>
              </a:rPr>
              <a:t>(CSTA, 2017)</a:t>
            </a:r>
            <a:endParaRPr kumimoji="1" lang="zh-TW" altLang="en-US" sz="2000" dirty="0">
              <a:latin typeface="Heiti SC Medium" pitchFamily="2" charset="-128"/>
              <a:ea typeface="Heiti SC Medium" pitchFamily="2" charset="-128"/>
            </a:endParaRPr>
          </a:p>
        </p:txBody>
      </p:sp>
      <p:sp>
        <p:nvSpPr>
          <p:cNvPr id="23" name="文字方塊 22">
            <a:extLst>
              <a:ext uri="{FF2B5EF4-FFF2-40B4-BE49-F238E27FC236}">
                <a16:creationId xmlns:a16="http://schemas.microsoft.com/office/drawing/2014/main" id="{72AC8E58-9F2B-7F4F-B968-348B2A5F76C7}"/>
              </a:ext>
            </a:extLst>
          </p:cNvPr>
          <p:cNvSpPr txBox="1"/>
          <p:nvPr/>
        </p:nvSpPr>
        <p:spPr>
          <a:xfrm>
            <a:off x="5043231" y="4675134"/>
            <a:ext cx="1970411" cy="400110"/>
          </a:xfrm>
          <a:prstGeom prst="rect">
            <a:avLst/>
          </a:prstGeom>
          <a:noFill/>
        </p:spPr>
        <p:txBody>
          <a:bodyPr wrap="none" rtlCol="0">
            <a:spAutoFit/>
          </a:bodyPr>
          <a:lstStyle/>
          <a:p>
            <a:r>
              <a:rPr lang="en-US" altLang="zh-TW" sz="2000" dirty="0">
                <a:latin typeface="Heiti SC Medium" pitchFamily="2" charset="-128"/>
                <a:ea typeface="Heiti SC Medium" pitchFamily="2" charset="-128"/>
              </a:rPr>
              <a:t>(</a:t>
            </a:r>
            <a:r>
              <a:rPr lang="zh-TW" altLang="en-US" sz="2000" dirty="0">
                <a:latin typeface="Heiti SC Medium" pitchFamily="2" charset="-128"/>
                <a:ea typeface="Heiti SC Medium" pitchFamily="2" charset="-128"/>
              </a:rPr>
              <a:t>教育部，</a:t>
            </a:r>
            <a:r>
              <a:rPr lang="en-US" altLang="zh-TW" sz="2000" dirty="0">
                <a:latin typeface="Heiti SC Medium" pitchFamily="2" charset="-128"/>
                <a:ea typeface="Heiti SC Medium" pitchFamily="2" charset="-128"/>
              </a:rPr>
              <a:t>2018)</a:t>
            </a:r>
            <a:endParaRPr kumimoji="1" lang="zh-TW" altLang="en-US" sz="2000" dirty="0">
              <a:latin typeface="Heiti SC Medium" pitchFamily="2" charset="-128"/>
              <a:ea typeface="Heiti SC Medium" pitchFamily="2" charset="-128"/>
            </a:endParaRPr>
          </a:p>
        </p:txBody>
      </p:sp>
      <p:pic>
        <p:nvPicPr>
          <p:cNvPr id="24" name="圖片 23">
            <a:extLst>
              <a:ext uri="{FF2B5EF4-FFF2-40B4-BE49-F238E27FC236}">
                <a16:creationId xmlns:a16="http://schemas.microsoft.com/office/drawing/2014/main" id="{7DC24124-1EE4-1D47-9918-754347F8E036}"/>
              </a:ext>
            </a:extLst>
          </p:cNvPr>
          <p:cNvPicPr>
            <a:picLocks noChangeAspect="1"/>
          </p:cNvPicPr>
          <p:nvPr/>
        </p:nvPicPr>
        <p:blipFill>
          <a:blip r:embed="rId8"/>
          <a:stretch>
            <a:fillRect/>
          </a:stretch>
        </p:blipFill>
        <p:spPr>
          <a:xfrm>
            <a:off x="9541523" y="3950234"/>
            <a:ext cx="2267823" cy="2003564"/>
          </a:xfrm>
          <a:prstGeom prst="rect">
            <a:avLst/>
          </a:prstGeom>
          <a:ln>
            <a:noFill/>
          </a:ln>
          <a:effectLst>
            <a:outerShdw blurRad="190500" algn="tl" rotWithShape="0">
              <a:srgbClr val="000000">
                <a:alpha val="70000"/>
              </a:srgbClr>
            </a:outerShdw>
          </a:effectLst>
        </p:spPr>
      </p:pic>
      <p:sp>
        <p:nvSpPr>
          <p:cNvPr id="25" name="文字方塊 24">
            <a:extLst>
              <a:ext uri="{FF2B5EF4-FFF2-40B4-BE49-F238E27FC236}">
                <a16:creationId xmlns:a16="http://schemas.microsoft.com/office/drawing/2014/main" id="{6B20BC2C-5870-C344-A540-AFA2D8F28F2D}"/>
              </a:ext>
            </a:extLst>
          </p:cNvPr>
          <p:cNvSpPr txBox="1"/>
          <p:nvPr/>
        </p:nvSpPr>
        <p:spPr>
          <a:xfrm>
            <a:off x="6095999" y="5822006"/>
            <a:ext cx="5862008" cy="400110"/>
          </a:xfrm>
          <a:prstGeom prst="rect">
            <a:avLst/>
          </a:prstGeom>
          <a:noFill/>
        </p:spPr>
        <p:txBody>
          <a:bodyPr wrap="square">
            <a:spAutoFit/>
          </a:bodyPr>
          <a:lstStyle/>
          <a:p>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Kandlhofer</a:t>
            </a:r>
            <a:r>
              <a:rPr lang="en-US" altLang="zh-TW" sz="2000" kern="0" dirty="0">
                <a:effectLst/>
                <a:latin typeface="Heiti SC Medium" pitchFamily="2" charset="-128"/>
                <a:ea typeface="Heiti SC Medium" pitchFamily="2" charset="-128"/>
              </a:rPr>
              <a:t> et al., 2016; </a:t>
            </a:r>
            <a:r>
              <a:rPr lang="en-US" altLang="zh-TW" sz="2000" kern="0" dirty="0" err="1">
                <a:effectLst/>
                <a:latin typeface="Heiti SC Medium" pitchFamily="2" charset="-128"/>
                <a:ea typeface="Heiti SC Medium" pitchFamily="2" charset="-128"/>
              </a:rPr>
              <a:t>Burgsteiner</a:t>
            </a:r>
            <a:r>
              <a:rPr lang="en-US" altLang="zh-TW" sz="2000" kern="0" dirty="0">
                <a:effectLst/>
                <a:latin typeface="Heiti SC Medium" pitchFamily="2" charset="-128"/>
                <a:ea typeface="Heiti SC Medium" pitchFamily="2" charset="-128"/>
              </a:rPr>
              <a:t> et al., 2016)</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1293408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081B9CB-5C78-1F41-86D5-63273DA92244}"/>
              </a:ext>
            </a:extLst>
          </p:cNvPr>
          <p:cNvSpPr/>
          <p:nvPr/>
        </p:nvSpPr>
        <p:spPr>
          <a:xfrm>
            <a:off x="102870" y="4734959"/>
            <a:ext cx="6697980" cy="3537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人工智慧</a:t>
            </a:r>
          </a:p>
        </p:txBody>
      </p:sp>
      <p:sp>
        <p:nvSpPr>
          <p:cNvPr id="9" name="矩形 8">
            <a:extLst>
              <a:ext uri="{FF2B5EF4-FFF2-40B4-BE49-F238E27FC236}">
                <a16:creationId xmlns:a16="http://schemas.microsoft.com/office/drawing/2014/main" id="{C4D3FEE0-6A74-B848-9EBF-70C8D185257B}"/>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人工智慧教育的相關研究</a:t>
            </a:r>
          </a:p>
        </p:txBody>
      </p:sp>
      <p:sp>
        <p:nvSpPr>
          <p:cNvPr id="10" name="文字方塊 9">
            <a:extLst>
              <a:ext uri="{FF2B5EF4-FFF2-40B4-BE49-F238E27FC236}">
                <a16:creationId xmlns:a16="http://schemas.microsoft.com/office/drawing/2014/main" id="{34BF35B2-C58A-C241-AB39-81A29C10C526}"/>
              </a:ext>
            </a:extLst>
          </p:cNvPr>
          <p:cNvSpPr txBox="1"/>
          <p:nvPr/>
        </p:nvSpPr>
        <p:spPr>
          <a:xfrm>
            <a:off x="642773" y="5742774"/>
            <a:ext cx="10711027" cy="1015663"/>
          </a:xfrm>
          <a:prstGeom prst="rect">
            <a:avLst/>
          </a:prstGeom>
          <a:noFill/>
        </p:spPr>
        <p:txBody>
          <a:bodyPr wrap="square">
            <a:spAutoFit/>
          </a:bodyPr>
          <a:lstStyle/>
          <a:p>
            <a:r>
              <a:rPr lang="en-US" altLang="zh-TW" kern="0" dirty="0">
                <a:effectLst/>
                <a:latin typeface="Heiti SC Medium" pitchFamily="2" charset="-128"/>
                <a:ea typeface="Heiti SC Medium" pitchFamily="2" charset="-128"/>
              </a:rPr>
              <a:t>(</a:t>
            </a:r>
            <a:r>
              <a:rPr lang="en-US" altLang="zh-TW" kern="0" dirty="0" err="1">
                <a:effectLst/>
                <a:latin typeface="Heiti SC Medium" pitchFamily="2" charset="-128"/>
                <a:ea typeface="Heiti SC Medium" pitchFamily="2" charset="-128"/>
              </a:rPr>
              <a:t>Barella</a:t>
            </a:r>
            <a:r>
              <a:rPr lang="en-US" altLang="zh-TW" kern="0" dirty="0">
                <a:effectLst/>
                <a:latin typeface="Heiti SC Medium" pitchFamily="2" charset="-128"/>
                <a:ea typeface="Heiti SC Medium" pitchFamily="2" charset="-128"/>
              </a:rPr>
              <a:t>, Valero, &amp; </a:t>
            </a:r>
            <a:r>
              <a:rPr lang="en-US" altLang="zh-TW" kern="0" dirty="0" err="1">
                <a:effectLst/>
                <a:latin typeface="Heiti SC Medium" pitchFamily="2" charset="-128"/>
                <a:ea typeface="Heiti SC Medium" pitchFamily="2" charset="-128"/>
              </a:rPr>
              <a:t>Carrascosa</a:t>
            </a:r>
            <a:r>
              <a:rPr lang="en-US" altLang="zh-TW" kern="0" dirty="0">
                <a:effectLst/>
                <a:latin typeface="Heiti SC Medium" pitchFamily="2" charset="-128"/>
                <a:ea typeface="Heiti SC Medium" pitchFamily="2" charset="-128"/>
              </a:rPr>
              <a:t>, 2008;</a:t>
            </a:r>
            <a:r>
              <a:rPr lang="zh-TW" altLang="en-US"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Cuéllar</a:t>
            </a:r>
            <a:r>
              <a:rPr lang="en-US" altLang="zh-TW"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and </a:t>
            </a:r>
            <a:r>
              <a:rPr lang="en-US" altLang="zh-TW" kern="0" dirty="0" err="1">
                <a:effectLst/>
                <a:latin typeface="Heiti SC Medium" pitchFamily="2" charset="-128"/>
                <a:ea typeface="Heiti SC Medium" pitchFamily="2" charset="-128"/>
              </a:rPr>
              <a:t>Pegalajar</a:t>
            </a:r>
            <a:r>
              <a:rPr lang="en-US" altLang="zh-TW" kern="0" dirty="0">
                <a:effectLst/>
                <a:latin typeface="Heiti SC Medium" pitchFamily="2" charset="-128"/>
                <a:ea typeface="Heiti SC Medium" pitchFamily="2" charset="-128"/>
              </a:rPr>
              <a:t>, 2014; Fernandes, 2016; </a:t>
            </a:r>
            <a:r>
              <a:rPr lang="en-US" altLang="zh-TW" kern="0" dirty="0" err="1">
                <a:effectLst/>
                <a:latin typeface="Heiti SC Medium" pitchFamily="2" charset="-128"/>
                <a:ea typeface="Heiti SC Medium" pitchFamily="2" charset="-128"/>
              </a:rPr>
              <a:t>Grivokostopoulou</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Hatzilygeroudis</a:t>
            </a:r>
            <a:r>
              <a:rPr lang="en-US" altLang="zh-TW" kern="0" dirty="0">
                <a:effectLst/>
                <a:latin typeface="Heiti SC Medium" pitchFamily="2" charset="-128"/>
                <a:ea typeface="Heiti SC Medium" pitchFamily="2" charset="-128"/>
              </a:rPr>
              <a:t>, 2014; </a:t>
            </a:r>
            <a:r>
              <a:rPr lang="en-US" altLang="zh-TW" kern="0" dirty="0" err="1">
                <a:effectLst/>
                <a:latin typeface="Heiti SC Medium" pitchFamily="2" charset="-128"/>
                <a:ea typeface="Heiti SC Medium" pitchFamily="2" charset="-128"/>
              </a:rPr>
              <a:t>Kochlán</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Hodon</a:t>
            </a:r>
            <a:r>
              <a:rPr lang="en-US" altLang="zh-TW" kern="0" dirty="0">
                <a:effectLst/>
                <a:latin typeface="Heiti SC Medium" pitchFamily="2" charset="-128"/>
                <a:ea typeface="Heiti SC Medium" pitchFamily="2" charset="-128"/>
              </a:rPr>
              <a:t>, 2014; Kumar, 2004; </a:t>
            </a:r>
            <a:r>
              <a:rPr lang="en-US" altLang="zh-TW" kern="0" dirty="0" err="1">
                <a:effectLst/>
                <a:latin typeface="Heiti SC Medium" pitchFamily="2" charset="-128"/>
                <a:ea typeface="Heiti SC Medium" pitchFamily="2" charset="-128"/>
              </a:rPr>
              <a:t>Marković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Kostić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Kovačević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&amp;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2015;</a:t>
            </a:r>
            <a:r>
              <a:rPr lang="zh-TW" altLang="en-US"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Yoon and Kim, 2015)</a:t>
            </a:r>
            <a:r>
              <a:rPr lang="zh-TW" altLang="zh-TW" dirty="0">
                <a:effectLst/>
                <a:latin typeface="Heiti SC Medium" pitchFamily="2" charset="-128"/>
                <a:ea typeface="Heiti SC Medium" pitchFamily="2" charset="-128"/>
              </a:rPr>
              <a:t> </a:t>
            </a:r>
            <a:r>
              <a:rPr lang="zh-TW" altLang="en-US" sz="2400" dirty="0">
                <a:effectLst/>
                <a:latin typeface="Heiti SC Medium" pitchFamily="2" charset="-128"/>
                <a:ea typeface="Heiti SC Medium" pitchFamily="2" charset="-128"/>
              </a:rPr>
              <a:t>。</a:t>
            </a:r>
            <a:endParaRPr lang="zh-TW" altLang="en-US" dirty="0">
              <a:latin typeface="Heiti SC Medium" pitchFamily="2" charset="-128"/>
              <a:ea typeface="Heiti SC Medium" pitchFamily="2" charset="-128"/>
            </a:endParaRPr>
          </a:p>
        </p:txBody>
      </p:sp>
      <p:sp>
        <p:nvSpPr>
          <p:cNvPr id="12" name="文字方塊 11">
            <a:extLst>
              <a:ext uri="{FF2B5EF4-FFF2-40B4-BE49-F238E27FC236}">
                <a16:creationId xmlns:a16="http://schemas.microsoft.com/office/drawing/2014/main" id="{920F7DAD-C795-2D4B-A0D4-6C7D2DCD877C}"/>
              </a:ext>
            </a:extLst>
          </p:cNvPr>
          <p:cNvSpPr txBox="1"/>
          <p:nvPr/>
        </p:nvSpPr>
        <p:spPr>
          <a:xfrm>
            <a:off x="0" y="2854836"/>
            <a:ext cx="6930390" cy="400110"/>
          </a:xfrm>
          <a:prstGeom prst="rect">
            <a:avLst/>
          </a:prstGeom>
          <a:noFill/>
        </p:spPr>
        <p:txBody>
          <a:bodyPr wrap="square">
            <a:spAutoFit/>
          </a:bodyPr>
          <a:lstStyle/>
          <a:p>
            <a:r>
              <a:rPr lang="zh-TW" altLang="en-US" sz="2000" dirty="0">
                <a:latin typeface="Heiti SC Medium" pitchFamily="2" charset="-128"/>
                <a:ea typeface="Heiti SC Medium" pitchFamily="2" charset="-128"/>
              </a:rPr>
              <a:t>基於本研究對</a:t>
            </a:r>
            <a:r>
              <a:rPr lang="zh-TW" altLang="en-US" sz="2000" dirty="0">
                <a:highlight>
                  <a:srgbClr val="FFFF00"/>
                </a:highlight>
                <a:latin typeface="Heiti SC Medium" pitchFamily="2" charset="-128"/>
                <a:ea typeface="Heiti SC Medium" pitchFamily="2" charset="-128"/>
              </a:rPr>
              <a:t>人工智慧教育相關研究</a:t>
            </a:r>
            <a:r>
              <a:rPr lang="zh-TW" altLang="en-US" sz="2000" dirty="0">
                <a:latin typeface="Heiti SC Medium" pitchFamily="2" charset="-128"/>
                <a:ea typeface="Heiti SC Medium" pitchFamily="2" charset="-128"/>
              </a:rPr>
              <a:t>之回顧，有幾項發現：</a:t>
            </a:r>
            <a:endParaRPr lang="en-US" altLang="zh-TW" sz="2000" dirty="0">
              <a:latin typeface="Heiti SC Medium" pitchFamily="2" charset="-128"/>
              <a:ea typeface="Heiti SC Medium" pitchFamily="2" charset="-128"/>
            </a:endParaRPr>
          </a:p>
        </p:txBody>
      </p:sp>
      <p:sp>
        <p:nvSpPr>
          <p:cNvPr id="5" name="矩形 4">
            <a:extLst>
              <a:ext uri="{FF2B5EF4-FFF2-40B4-BE49-F238E27FC236}">
                <a16:creationId xmlns:a16="http://schemas.microsoft.com/office/drawing/2014/main" id="{C3CFEE4E-3B5A-A84C-ADD9-D65F0A03F375}"/>
              </a:ext>
            </a:extLst>
          </p:cNvPr>
          <p:cNvSpPr/>
          <p:nvPr/>
        </p:nvSpPr>
        <p:spPr>
          <a:xfrm>
            <a:off x="102870" y="3440077"/>
            <a:ext cx="6697980" cy="126643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5B042B39-81EC-1042-B11C-0414915649E3}"/>
              </a:ext>
            </a:extLst>
          </p:cNvPr>
          <p:cNvSpPr txBox="1"/>
          <p:nvPr/>
        </p:nvSpPr>
        <p:spPr>
          <a:xfrm>
            <a:off x="181272" y="3429000"/>
            <a:ext cx="6930390" cy="1631216"/>
          </a:xfrm>
          <a:prstGeom prst="rect">
            <a:avLst/>
          </a:prstGeom>
          <a:noFill/>
        </p:spPr>
        <p:txBody>
          <a:bodyPr wrap="square">
            <a:spAutoFit/>
          </a:bodyPr>
          <a:lstStyle/>
          <a:p>
            <a:pPr marL="457200" indent="-457200">
              <a:buAutoNum type="arabicPeriod"/>
            </a:pPr>
            <a:r>
              <a:rPr lang="zh-TW" altLang="en-US" sz="2000" dirty="0">
                <a:highlight>
                  <a:srgbClr val="FFFF00"/>
                </a:highlight>
                <a:latin typeface="Heiti SC Medium" pitchFamily="2" charset="-128"/>
                <a:ea typeface="Heiti SC Medium" pitchFamily="2" charset="-128"/>
              </a:rPr>
              <a:t>教學對象多數為大學或研究所學生</a:t>
            </a:r>
            <a:r>
              <a:rPr lang="zh-TW" altLang="en-US" sz="2000" dirty="0">
                <a:latin typeface="Heiti SC Medium" pitchFamily="2" charset="-128"/>
                <a:ea typeface="Heiti SC Medium" pitchFamily="2" charset="-128"/>
              </a:rPr>
              <a:t>，</a:t>
            </a:r>
            <a:br>
              <a:rPr lang="en-US" altLang="zh-TW" sz="2000" dirty="0">
                <a:latin typeface="Heiti SC Medium" pitchFamily="2" charset="-128"/>
                <a:ea typeface="Heiti SC Medium" pitchFamily="2" charset="-128"/>
              </a:rPr>
            </a:br>
            <a:r>
              <a:rPr lang="zh-TW" altLang="en-US" sz="2000" dirty="0">
                <a:latin typeface="Heiti SC Medium" pitchFamily="2" charset="-128"/>
                <a:ea typeface="Heiti SC Medium" pitchFamily="2" charset="-128"/>
              </a:rPr>
              <a:t>其能力與國高中、國小階段的學生有相當大的差距。</a:t>
            </a:r>
            <a:endParaRPr lang="en-US" altLang="zh-TW" sz="2000" dirty="0">
              <a:latin typeface="Heiti SC Medium" pitchFamily="2" charset="-128"/>
              <a:ea typeface="Heiti SC Medium" pitchFamily="2" charset="-128"/>
            </a:endParaRPr>
          </a:p>
          <a:p>
            <a:pPr marL="457200" indent="-457200">
              <a:buFontTx/>
              <a:buAutoNum type="arabicPeriod"/>
            </a:pPr>
            <a:r>
              <a:rPr lang="zh-TW" altLang="en-US" sz="2000" dirty="0">
                <a:highlight>
                  <a:srgbClr val="FFFF00"/>
                </a:highlight>
                <a:latin typeface="Heiti SC Medium" pitchFamily="2" charset="-128"/>
                <a:ea typeface="Heiti SC Medium" pitchFamily="2" charset="-128"/>
              </a:rPr>
              <a:t>教學研究</a:t>
            </a:r>
            <a:r>
              <a:rPr lang="zh-TW" altLang="en-US" sz="2000" dirty="0">
                <a:latin typeface="Heiti SC Medium" pitchFamily="2" charset="-128"/>
                <a:ea typeface="Heiti SC Medium" pitchFamily="2" charset="-128"/>
              </a:rPr>
              <a:t>僅僅介紹了課程架構、內容，</a:t>
            </a:r>
            <a:br>
              <a:rPr lang="en-US" altLang="zh-TW" sz="2000" dirty="0">
                <a:latin typeface="Heiti SC Medium" pitchFamily="2" charset="-128"/>
                <a:ea typeface="Heiti SC Medium" pitchFamily="2" charset="-128"/>
              </a:rPr>
            </a:br>
            <a:r>
              <a:rPr lang="zh-TW" altLang="en-US" sz="2000" dirty="0">
                <a:latin typeface="Heiti SC Medium" pitchFamily="2" charset="-128"/>
                <a:ea typeface="Heiti SC Medium" pitchFamily="2" charset="-128"/>
              </a:rPr>
              <a:t>或是課程進行的方式，並</a:t>
            </a:r>
            <a:r>
              <a:rPr lang="zh-TW" altLang="en-US" sz="2000" dirty="0">
                <a:highlight>
                  <a:srgbClr val="FFFF00"/>
                </a:highlight>
                <a:latin typeface="Heiti SC Medium" pitchFamily="2" charset="-128"/>
                <a:ea typeface="Heiti SC Medium" pitchFamily="2" charset="-128"/>
              </a:rPr>
              <a:t>沒有設計教學實驗進行研究</a:t>
            </a:r>
            <a:r>
              <a:rPr lang="zh-TW" altLang="en-US" sz="2000" dirty="0">
                <a:latin typeface="Heiti SC Medium" pitchFamily="2" charset="-128"/>
                <a:ea typeface="Heiti SC Medium" pitchFamily="2" charset="-128"/>
              </a:rPr>
              <a:t>。  </a:t>
            </a:r>
            <a:endParaRPr lang="en-US" altLang="zh-TW" sz="2000" dirty="0">
              <a:latin typeface="Heiti SC Medium" pitchFamily="2" charset="-128"/>
              <a:ea typeface="Heiti SC Medium" pitchFamily="2" charset="-128"/>
            </a:endParaRPr>
          </a:p>
          <a:p>
            <a:pPr marL="457200" indent="-457200">
              <a:buFontTx/>
              <a:buAutoNum type="arabicPeriod"/>
            </a:pPr>
            <a:r>
              <a:rPr lang="zh-TW" altLang="en-US" sz="2000" dirty="0">
                <a:latin typeface="Heiti SC Medium" pitchFamily="2" charset="-128"/>
                <a:ea typeface="Heiti SC Medium" pitchFamily="2" charset="-128"/>
              </a:rPr>
              <a:t>先前研究</a:t>
            </a:r>
            <a:r>
              <a:rPr lang="zh-TW" altLang="en-US" sz="2000" dirty="0">
                <a:highlight>
                  <a:srgbClr val="FFFF00"/>
                </a:highlight>
                <a:latin typeface="Heiti SC Medium" pitchFamily="2" charset="-128"/>
                <a:ea typeface="Heiti SC Medium" pitchFamily="2" charset="-128"/>
              </a:rPr>
              <a:t>較少提及教學困難</a:t>
            </a:r>
            <a:r>
              <a:rPr lang="zh-TW" altLang="en-US" sz="2000" dirty="0">
                <a:latin typeface="Heiti SC Medium" pitchFamily="2" charset="-128"/>
                <a:ea typeface="Heiti SC Medium" pitchFamily="2" charset="-128"/>
              </a:rPr>
              <a:t>。 </a:t>
            </a:r>
            <a:endParaRPr lang="en-US" altLang="zh-TW" sz="2000" dirty="0">
              <a:effectLst/>
              <a:latin typeface="Heiti SC Medium" pitchFamily="2" charset="-128"/>
              <a:ea typeface="Heiti SC Medium" pitchFamily="2" charset="-128"/>
            </a:endParaRPr>
          </a:p>
        </p:txBody>
      </p:sp>
      <p:sp>
        <p:nvSpPr>
          <p:cNvPr id="14" name="文字方塊 13">
            <a:extLst>
              <a:ext uri="{FF2B5EF4-FFF2-40B4-BE49-F238E27FC236}">
                <a16:creationId xmlns:a16="http://schemas.microsoft.com/office/drawing/2014/main" id="{2C8CC500-7D06-AA41-A8D7-9FC28DDCE83A}"/>
              </a:ext>
            </a:extLst>
          </p:cNvPr>
          <p:cNvSpPr txBox="1"/>
          <p:nvPr/>
        </p:nvSpPr>
        <p:spPr>
          <a:xfrm>
            <a:off x="7450750" y="2518869"/>
            <a:ext cx="4638376" cy="1015663"/>
          </a:xfrm>
          <a:prstGeom prst="rect">
            <a:avLst/>
          </a:prstGeom>
          <a:solidFill>
            <a:schemeClr val="accent5">
              <a:lumMod val="20000"/>
              <a:lumOff val="80000"/>
            </a:schemeClr>
          </a:solidFill>
          <a:ln>
            <a:solidFill>
              <a:schemeClr val="accent5">
                <a:lumMod val="20000"/>
                <a:lumOff val="80000"/>
              </a:schemeClr>
            </a:solidFill>
          </a:ln>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這些教學案例或研究，</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對</a:t>
            </a:r>
            <a:r>
              <a:rPr lang="zh-TW" altLang="en-US" sz="2000" dirty="0">
                <a:effectLst/>
                <a:latin typeface="Heiti SC Medium" pitchFamily="2" charset="-128"/>
                <a:ea typeface="Heiti SC Medium" pitchFamily="2" charset="-128"/>
                <a:cs typeface="Times New Roman" panose="02020603050405020304" pitchFamily="18" charset="0"/>
              </a:rPr>
              <a:t>國高中、國小</a:t>
            </a:r>
            <a:r>
              <a:rPr lang="zh-TW" altLang="zh-TW" sz="2000" dirty="0">
                <a:effectLst/>
                <a:latin typeface="Heiti SC Medium" pitchFamily="2" charset="-128"/>
                <a:ea typeface="Heiti SC Medium" pitchFamily="2" charset="-128"/>
                <a:cs typeface="Times New Roman" panose="02020603050405020304" pitchFamily="18" charset="0"/>
              </a:rPr>
              <a:t>階段</a:t>
            </a:r>
            <a:r>
              <a:rPr lang="zh-TW" altLang="zh-TW" sz="2000" dirty="0">
                <a:effectLst/>
                <a:latin typeface="Heiti SC Medium" pitchFamily="2" charset="-128"/>
                <a:ea typeface="Heiti SC Medium" pitchFamily="2" charset="-128"/>
                <a:cs typeface="Times New Roman" panose="02020603050405020304" pitchFamily="18" charset="0"/>
              </a:rPr>
              <a:t>的</a:t>
            </a:r>
            <a:r>
              <a:rPr lang="zh-TW" altLang="en-US" sz="2000" dirty="0">
                <a:effectLst/>
                <a:latin typeface="Heiti SC Medium" pitchFamily="2" charset="-128"/>
                <a:ea typeface="Heiti SC Medium" pitchFamily="2" charset="-128"/>
                <a:cs typeface="Times New Roman" panose="02020603050405020304" pitchFamily="18" charset="0"/>
              </a:rPr>
              <a:t>教材發展依據，</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參考價值並不高。</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grpSp>
        <p:nvGrpSpPr>
          <p:cNvPr id="18" name="群組 17">
            <a:extLst>
              <a:ext uri="{FF2B5EF4-FFF2-40B4-BE49-F238E27FC236}">
                <a16:creationId xmlns:a16="http://schemas.microsoft.com/office/drawing/2014/main" id="{4CDD2513-C265-EB43-B2F4-E9A47B478440}"/>
              </a:ext>
            </a:extLst>
          </p:cNvPr>
          <p:cNvGrpSpPr/>
          <p:nvPr/>
        </p:nvGrpSpPr>
        <p:grpSpPr>
          <a:xfrm>
            <a:off x="7014803" y="3662009"/>
            <a:ext cx="1556416" cy="708663"/>
            <a:chOff x="7111662" y="3200397"/>
            <a:chExt cx="1556416" cy="708663"/>
          </a:xfrm>
        </p:grpSpPr>
        <p:cxnSp>
          <p:nvCxnSpPr>
            <p:cNvPr id="15" name="直線箭頭接點 14">
              <a:extLst>
                <a:ext uri="{FF2B5EF4-FFF2-40B4-BE49-F238E27FC236}">
                  <a16:creationId xmlns:a16="http://schemas.microsoft.com/office/drawing/2014/main" id="{EFF79DF7-17F1-FA4B-ACE8-58355ED33343}"/>
                </a:ext>
              </a:extLst>
            </p:cNvPr>
            <p:cNvCxnSpPr>
              <a:cxnSpLocks/>
            </p:cNvCxnSpPr>
            <p:nvPr/>
          </p:nvCxnSpPr>
          <p:spPr>
            <a:xfrm flipV="1">
              <a:off x="8645218" y="3200397"/>
              <a:ext cx="0" cy="70866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470B1E8C-3091-834D-A83E-953B14070F4B}"/>
                </a:ext>
              </a:extLst>
            </p:cNvPr>
            <p:cNvCxnSpPr>
              <a:cxnSpLocks/>
            </p:cNvCxnSpPr>
            <p:nvPr/>
          </p:nvCxnSpPr>
          <p:spPr>
            <a:xfrm>
              <a:off x="7111662" y="3874770"/>
              <a:ext cx="1556416" cy="0"/>
            </a:xfrm>
            <a:prstGeom prst="line">
              <a:avLst/>
            </a:prstGeom>
            <a:ln w="76200">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grpSp>
      <p:sp>
        <p:nvSpPr>
          <p:cNvPr id="21" name="文字方塊 20">
            <a:extLst>
              <a:ext uri="{FF2B5EF4-FFF2-40B4-BE49-F238E27FC236}">
                <a16:creationId xmlns:a16="http://schemas.microsoft.com/office/drawing/2014/main" id="{158789CA-DA8C-F144-946B-D9A77F6841CD}"/>
              </a:ext>
            </a:extLst>
          </p:cNvPr>
          <p:cNvSpPr txBox="1"/>
          <p:nvPr/>
        </p:nvSpPr>
        <p:spPr>
          <a:xfrm>
            <a:off x="7014803" y="5010350"/>
            <a:ext cx="5074323" cy="707886"/>
          </a:xfrm>
          <a:prstGeom prst="rect">
            <a:avLst/>
          </a:prstGeom>
          <a:solidFill>
            <a:schemeClr val="accent2">
              <a:lumMod val="20000"/>
              <a:lumOff val="80000"/>
            </a:schemeClr>
          </a:solidFill>
          <a:ln>
            <a:solidFill>
              <a:schemeClr val="accent2">
                <a:lumMod val="20000"/>
                <a:lumOff val="80000"/>
              </a:schemeClr>
            </a:solidFill>
          </a:ln>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參考</a:t>
            </a:r>
            <a:r>
              <a:rPr lang="zh-TW" altLang="en-US" sz="2000" dirty="0">
                <a:latin typeface="Heiti SC Medium" pitchFamily="2" charset="-128"/>
                <a:ea typeface="Heiti SC Medium" pitchFamily="2" charset="-128"/>
                <a:cs typeface="Times New Roman" panose="02020603050405020304" pitchFamily="18" charset="0"/>
              </a:rPr>
              <a:t>程式設計、演算法</a:t>
            </a:r>
            <a:r>
              <a:rPr lang="zh-TW" altLang="zh-TW" sz="2000" dirty="0">
                <a:effectLst/>
                <a:latin typeface="Heiti SC Medium" pitchFamily="2" charset="-128"/>
                <a:ea typeface="Heiti SC Medium" pitchFamily="2" charset="-128"/>
                <a:cs typeface="Times New Roman" panose="02020603050405020304" pitchFamily="18" charset="0"/>
              </a:rPr>
              <a:t>的</a:t>
            </a:r>
            <a:r>
              <a:rPr lang="zh-TW" altLang="zh-TW" sz="2000" dirty="0">
                <a:effectLst/>
                <a:latin typeface="Heiti SC Medium" pitchFamily="2" charset="-128"/>
                <a:ea typeface="Heiti SC Medium" pitchFamily="2" charset="-128"/>
                <a:cs typeface="Times New Roman" panose="02020603050405020304" pitchFamily="18" charset="0"/>
              </a:rPr>
              <a:t>教學研究，</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藉此了解人工智慧教學可能會遇到的困難。</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grpSp>
        <p:nvGrpSpPr>
          <p:cNvPr id="23" name="群組 22">
            <a:extLst>
              <a:ext uri="{FF2B5EF4-FFF2-40B4-BE49-F238E27FC236}">
                <a16:creationId xmlns:a16="http://schemas.microsoft.com/office/drawing/2014/main" id="{381E9876-0960-C24D-A46C-988344407B8F}"/>
              </a:ext>
            </a:extLst>
          </p:cNvPr>
          <p:cNvGrpSpPr/>
          <p:nvPr/>
        </p:nvGrpSpPr>
        <p:grpSpPr>
          <a:xfrm>
            <a:off x="6117252" y="5000103"/>
            <a:ext cx="777240" cy="581928"/>
            <a:chOff x="1394460" y="4160520"/>
            <a:chExt cx="777240" cy="581928"/>
          </a:xfrm>
        </p:grpSpPr>
        <p:cxnSp>
          <p:nvCxnSpPr>
            <p:cNvPr id="24" name="直線箭頭接點 23">
              <a:extLst>
                <a:ext uri="{FF2B5EF4-FFF2-40B4-BE49-F238E27FC236}">
                  <a16:creationId xmlns:a16="http://schemas.microsoft.com/office/drawing/2014/main" id="{59FA235D-5868-9B43-9B7C-5D06416D7029}"/>
                </a:ext>
              </a:extLst>
            </p:cNvPr>
            <p:cNvCxnSpPr>
              <a:cxnSpLocks/>
            </p:cNvCxnSpPr>
            <p:nvPr/>
          </p:nvCxnSpPr>
          <p:spPr>
            <a:xfrm>
              <a:off x="1394460" y="4718586"/>
              <a:ext cx="77724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D1457994-758B-BF41-8171-B8CF41EE7BFE}"/>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文字方塊 26">
            <a:extLst>
              <a:ext uri="{FF2B5EF4-FFF2-40B4-BE49-F238E27FC236}">
                <a16:creationId xmlns:a16="http://schemas.microsoft.com/office/drawing/2014/main" id="{209DF318-B0B4-DA41-90D4-63763C0DFF25}"/>
              </a:ext>
            </a:extLst>
          </p:cNvPr>
          <p:cNvSpPr txBox="1"/>
          <p:nvPr/>
        </p:nvSpPr>
        <p:spPr>
          <a:xfrm>
            <a:off x="8668078" y="4734365"/>
            <a:ext cx="3617591" cy="369332"/>
          </a:xfrm>
          <a:prstGeom prst="rect">
            <a:avLst/>
          </a:prstGeom>
          <a:noFill/>
        </p:spPr>
        <p:txBody>
          <a:bodyPr wrap="square">
            <a:spAutoFit/>
          </a:bodyPr>
          <a:lstStyle/>
          <a:p>
            <a:r>
              <a:rPr lang="en-US" altLang="zh-TW" sz="1800" dirty="0">
                <a:effectLst/>
                <a:latin typeface="Heiti SC Medium" pitchFamily="2" charset="-128"/>
                <a:ea typeface="Heiti SC Medium" pitchFamily="2" charset="-128"/>
              </a:rPr>
              <a:t>(Jacob and </a:t>
            </a:r>
            <a:r>
              <a:rPr lang="en-US" altLang="zh-TW" sz="1800" dirty="0" err="1">
                <a:effectLst/>
                <a:latin typeface="Heiti SC Medium" pitchFamily="2" charset="-128"/>
                <a:ea typeface="Heiti SC Medium" pitchFamily="2" charset="-128"/>
              </a:rPr>
              <a:t>Warschauer</a:t>
            </a:r>
            <a:r>
              <a:rPr lang="en-US" altLang="zh-TW" sz="1800" dirty="0">
                <a:effectLst/>
                <a:latin typeface="Heiti SC Medium" pitchFamily="2" charset="-128"/>
                <a:ea typeface="Heiti SC Medium" pitchFamily="2" charset="-128"/>
              </a:rPr>
              <a:t>, 2018)</a:t>
            </a:r>
            <a:r>
              <a:rPr lang="zh-TW" altLang="zh-TW" dirty="0">
                <a:effectLst/>
                <a:latin typeface="Heiti SC Medium" pitchFamily="2" charset="-128"/>
                <a:ea typeface="Heiti SC Medium" pitchFamily="2" charset="-128"/>
              </a:rPr>
              <a:t> </a:t>
            </a:r>
            <a:endParaRPr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3050974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695343" y="1045309"/>
            <a:ext cx="480131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程式設計與演算法教學</a:t>
            </a:r>
          </a:p>
        </p:txBody>
      </p:sp>
      <p:sp>
        <p:nvSpPr>
          <p:cNvPr id="9" name="矩形 8">
            <a:extLst>
              <a:ext uri="{FF2B5EF4-FFF2-40B4-BE49-F238E27FC236}">
                <a16:creationId xmlns:a16="http://schemas.microsoft.com/office/drawing/2014/main" id="{F5500F82-D877-B640-BC12-3E8E7C8A7F1F}"/>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程式設計與演算法教學的困難</a:t>
            </a:r>
          </a:p>
        </p:txBody>
      </p:sp>
      <p:sp>
        <p:nvSpPr>
          <p:cNvPr id="12" name="文字方塊 11">
            <a:extLst>
              <a:ext uri="{FF2B5EF4-FFF2-40B4-BE49-F238E27FC236}">
                <a16:creationId xmlns:a16="http://schemas.microsoft.com/office/drawing/2014/main" id="{A139A485-7C95-924F-8D1F-F768F7447AEE}"/>
              </a:ext>
            </a:extLst>
          </p:cNvPr>
          <p:cNvSpPr txBox="1"/>
          <p:nvPr/>
        </p:nvSpPr>
        <p:spPr>
          <a:xfrm>
            <a:off x="441960" y="2705268"/>
            <a:ext cx="11319510" cy="1569660"/>
          </a:xfrm>
          <a:prstGeom prst="rect">
            <a:avLst/>
          </a:prstGeom>
          <a:noFill/>
        </p:spPr>
        <p:txBody>
          <a:bodyPr wrap="square" rtlCol="0">
            <a:spAutoFit/>
          </a:bodyPr>
          <a:lstStyle/>
          <a:p>
            <a:r>
              <a:rPr kumimoji="1" lang="zh-TW" altLang="en-US" sz="2400" dirty="0">
                <a:latin typeface="Heiti SC Medium" pitchFamily="2" charset="-128"/>
                <a:ea typeface="Heiti SC Medium" pitchFamily="2" charset="-128"/>
              </a:rPr>
              <a:t>程式設計和演算法被認為不容易學習的原因在於，</a:t>
            </a:r>
            <a:endParaRPr kumimoji="1" lang="en-US" altLang="zh-TW" sz="2400" dirty="0">
              <a:latin typeface="Heiti SC Medium" pitchFamily="2" charset="-128"/>
              <a:ea typeface="Heiti SC Medium" pitchFamily="2" charset="-128"/>
            </a:endParaRPr>
          </a:p>
          <a:p>
            <a:r>
              <a:rPr kumimoji="1" lang="zh-TW" altLang="en-US" sz="2400" dirty="0">
                <a:highlight>
                  <a:srgbClr val="FFFF00"/>
                </a:highlight>
                <a:latin typeface="Heiti SC Medium" pitchFamily="2" charset="-128"/>
                <a:ea typeface="Heiti SC Medium" pitchFamily="2" charset="-128"/>
              </a:rPr>
              <a:t>普遍學生在學習「抽象概念」時</a:t>
            </a:r>
            <a:r>
              <a:rPr kumimoji="1" lang="zh-TW" altLang="en-US" sz="2400" dirty="0">
                <a:latin typeface="Heiti SC Medium" pitchFamily="2" charset="-128"/>
                <a:ea typeface="Heiti SC Medium" pitchFamily="2" charset="-128"/>
              </a:rPr>
              <a:t>，</a:t>
            </a:r>
            <a:r>
              <a:rPr kumimoji="1" lang="zh-TW" altLang="en-US" sz="2400" dirty="0">
                <a:highlight>
                  <a:srgbClr val="FFFF00"/>
                </a:highlight>
                <a:latin typeface="Heiti SC Medium" pitchFamily="2" charset="-128"/>
                <a:ea typeface="Heiti SC Medium" pitchFamily="2" charset="-128"/>
              </a:rPr>
              <a:t>難以將抽象概念與現實生活形成連結</a:t>
            </a:r>
            <a:r>
              <a:rPr kumimoji="1" lang="zh-TW" altLang="en-US" sz="2400" dirty="0">
                <a:latin typeface="Heiti SC Medium" pitchFamily="2" charset="-128"/>
                <a:ea typeface="Heiti SC Medium" pitchFamily="2" charset="-128"/>
              </a:rPr>
              <a:t>，</a:t>
            </a:r>
            <a:endParaRPr kumimoji="1" lang="en-US" altLang="zh-TW" sz="2400" dirty="0">
              <a:latin typeface="Heiti SC Medium" pitchFamily="2" charset="-128"/>
              <a:ea typeface="Heiti SC Medium" pitchFamily="2" charset="-128"/>
            </a:endParaRPr>
          </a:p>
          <a:p>
            <a:r>
              <a:rPr kumimoji="1" lang="zh-TW" altLang="en-US" sz="2400" dirty="0">
                <a:latin typeface="Heiti SC Medium" pitchFamily="2" charset="-128"/>
                <a:ea typeface="Heiti SC Medium" pitchFamily="2" charset="-128"/>
              </a:rPr>
              <a:t>進而造成學生不知道如何運用程式來撰寫問題解決的方法</a:t>
            </a:r>
            <a:endParaRPr kumimoji="1" lang="en-US" altLang="zh-TW" sz="2400" dirty="0">
              <a:latin typeface="Heiti SC Medium" pitchFamily="2" charset="-128"/>
              <a:ea typeface="Heiti SC Medium" pitchFamily="2" charset="-128"/>
            </a:endParaRPr>
          </a:p>
          <a:p>
            <a:r>
              <a:rPr kumimoji="1" lang="en-US" altLang="zh-TW" sz="2400" dirty="0">
                <a:latin typeface="Heiti SC Medium" pitchFamily="2" charset="-128"/>
                <a:ea typeface="Heiti SC Medium" pitchFamily="2" charset="-128"/>
              </a:rPr>
              <a:t>(</a:t>
            </a:r>
            <a:r>
              <a:rPr kumimoji="1" lang="en" altLang="zh-TW" sz="2400" dirty="0">
                <a:latin typeface="Heiti SC Medium" pitchFamily="2" charset="-128"/>
                <a:ea typeface="Heiti SC Medium" pitchFamily="2" charset="-128"/>
              </a:rPr>
              <a:t>Esteves, Fonseca, </a:t>
            </a:r>
            <a:r>
              <a:rPr kumimoji="1" lang="en" altLang="zh-TW" sz="2400" dirty="0" err="1">
                <a:latin typeface="Heiti SC Medium" pitchFamily="2" charset="-128"/>
                <a:ea typeface="Heiti SC Medium" pitchFamily="2" charset="-128"/>
              </a:rPr>
              <a:t>Morgado</a:t>
            </a:r>
            <a:r>
              <a:rPr kumimoji="1" lang="en" altLang="zh-TW" sz="2400" dirty="0">
                <a:latin typeface="Heiti SC Medium" pitchFamily="2" charset="-128"/>
                <a:ea typeface="Heiti SC Medium" pitchFamily="2" charset="-128"/>
              </a:rPr>
              <a:t>, &amp; Martins, 2011)</a:t>
            </a:r>
            <a:r>
              <a:rPr kumimoji="1" lang="zh-TW" altLang="en" sz="2400" dirty="0">
                <a:latin typeface="Heiti SC Medium" pitchFamily="2" charset="-128"/>
                <a:ea typeface="Heiti SC Medium" pitchFamily="2" charset="-128"/>
              </a:rPr>
              <a:t>。</a:t>
            </a:r>
          </a:p>
        </p:txBody>
      </p:sp>
      <p:pic>
        <p:nvPicPr>
          <p:cNvPr id="14" name="圖片 13">
            <a:extLst>
              <a:ext uri="{FF2B5EF4-FFF2-40B4-BE49-F238E27FC236}">
                <a16:creationId xmlns:a16="http://schemas.microsoft.com/office/drawing/2014/main" id="{0D147530-1C43-3943-9385-583E64B98DB0}"/>
              </a:ext>
            </a:extLst>
          </p:cNvPr>
          <p:cNvPicPr>
            <a:picLocks noChangeAspect="1"/>
          </p:cNvPicPr>
          <p:nvPr/>
        </p:nvPicPr>
        <p:blipFill>
          <a:blip r:embed="rId2"/>
          <a:stretch>
            <a:fillRect/>
          </a:stretch>
        </p:blipFill>
        <p:spPr>
          <a:xfrm>
            <a:off x="7479031" y="3934679"/>
            <a:ext cx="3646170" cy="24307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40620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695343" y="1045309"/>
            <a:ext cx="480131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程式設計與演算法教學</a:t>
            </a:r>
          </a:p>
        </p:txBody>
      </p:sp>
      <p:sp>
        <p:nvSpPr>
          <p:cNvPr id="9" name="矩形 8">
            <a:extLst>
              <a:ext uri="{FF2B5EF4-FFF2-40B4-BE49-F238E27FC236}">
                <a16:creationId xmlns:a16="http://schemas.microsoft.com/office/drawing/2014/main" id="{AF1794F7-311E-0544-8150-1753FFC62408}"/>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程式設計與演算法教學的困難</a:t>
            </a:r>
          </a:p>
        </p:txBody>
      </p:sp>
      <p:sp>
        <p:nvSpPr>
          <p:cNvPr id="5" name="文字方塊 4">
            <a:extLst>
              <a:ext uri="{FF2B5EF4-FFF2-40B4-BE49-F238E27FC236}">
                <a16:creationId xmlns:a16="http://schemas.microsoft.com/office/drawing/2014/main" id="{D7F0D3D8-AC9F-844B-A6A9-B31E6C450DCA}"/>
              </a:ext>
            </a:extLst>
          </p:cNvPr>
          <p:cNvSpPr txBox="1"/>
          <p:nvPr/>
        </p:nvSpPr>
        <p:spPr>
          <a:xfrm>
            <a:off x="681990" y="2735653"/>
            <a:ext cx="11094704" cy="3416320"/>
          </a:xfrm>
          <a:prstGeom prst="rect">
            <a:avLst/>
          </a:prstGeom>
          <a:noFill/>
        </p:spPr>
        <p:txBody>
          <a:bodyPr wrap="none" rtlCol="0">
            <a:spAutoFit/>
          </a:bodyPr>
          <a:lstStyle/>
          <a:p>
            <a:r>
              <a:rPr lang="zh-TW" altLang="zh-TW" sz="2400" dirty="0">
                <a:latin typeface="Heiti SC Medium" pitchFamily="2" charset="-128"/>
                <a:ea typeface="Heiti SC Medium" pitchFamily="2" charset="-128"/>
              </a:rPr>
              <a:t>學生在學習程式設計或演算法時，</a:t>
            </a:r>
            <a:endParaRPr lang="en-US" altLang="zh-TW" sz="2400" dirty="0">
              <a:latin typeface="Heiti SC Medium" pitchFamily="2" charset="-128"/>
              <a:ea typeface="Heiti SC Medium" pitchFamily="2" charset="-128"/>
            </a:endParaRPr>
          </a:p>
          <a:p>
            <a:r>
              <a:rPr lang="zh-TW" altLang="zh-TW" sz="2400" dirty="0">
                <a:latin typeface="Heiti SC Medium" pitchFamily="2" charset="-128"/>
                <a:ea typeface="Heiti SC Medium" pitchFamily="2" charset="-128"/>
              </a:rPr>
              <a:t>通常需要</a:t>
            </a:r>
            <a:r>
              <a:rPr lang="zh-TW" altLang="zh-TW" sz="2400" dirty="0">
                <a:highlight>
                  <a:srgbClr val="FFFF00"/>
                </a:highlight>
                <a:latin typeface="Heiti SC Medium" pitchFamily="2" charset="-128"/>
                <a:ea typeface="Heiti SC Medium" pitchFamily="2" charset="-128"/>
              </a:rPr>
              <a:t>四種基礎知識才能熟悉程式設計的技巧</a:t>
            </a:r>
            <a:r>
              <a:rPr lang="en-US" altLang="zh-TW" sz="2400" dirty="0">
                <a:latin typeface="Heiti SC Medium" pitchFamily="2" charset="-128"/>
                <a:ea typeface="Heiti SC Medium" pitchFamily="2" charset="-128"/>
              </a:rPr>
              <a:t>(</a:t>
            </a:r>
            <a:r>
              <a:rPr lang="en-US" altLang="zh-TW" sz="2400" dirty="0" err="1">
                <a:latin typeface="Heiti SC Medium" pitchFamily="2" charset="-128"/>
                <a:ea typeface="Heiti SC Medium" pitchFamily="2" charset="-128"/>
              </a:rPr>
              <a:t>Bellstrom</a:t>
            </a:r>
            <a:r>
              <a:rPr lang="en-US" altLang="zh-TW" sz="2400" dirty="0">
                <a:latin typeface="Heiti SC Medium" pitchFamily="2" charset="-128"/>
                <a:ea typeface="Heiti SC Medium" pitchFamily="2" charset="-128"/>
              </a:rPr>
              <a:t> and </a:t>
            </a:r>
            <a:r>
              <a:rPr lang="en-US" altLang="zh-TW" sz="2400" dirty="0" err="1">
                <a:latin typeface="Heiti SC Medium" pitchFamily="2" charset="-128"/>
                <a:ea typeface="Heiti SC Medium" pitchFamily="2" charset="-128"/>
              </a:rPr>
              <a:t>Thoren</a:t>
            </a:r>
            <a:r>
              <a:rPr lang="en-US" altLang="zh-TW" sz="2400" dirty="0">
                <a:latin typeface="Heiti SC Medium" pitchFamily="2" charset="-128"/>
                <a:ea typeface="Heiti SC Medium" pitchFamily="2" charset="-128"/>
              </a:rPr>
              <a:t>, 2009)</a:t>
            </a:r>
            <a:r>
              <a:rPr lang="zh-TW" altLang="zh-TW" sz="2400" dirty="0">
                <a:latin typeface="Heiti SC Medium" pitchFamily="2" charset="-128"/>
                <a:ea typeface="Heiti SC Medium" pitchFamily="2" charset="-128"/>
              </a:rPr>
              <a:t>：</a:t>
            </a:r>
          </a:p>
          <a:p>
            <a:r>
              <a:rPr lang="en-US" altLang="zh-TW" sz="2400" dirty="0">
                <a:latin typeface="Heiti SC Medium" pitchFamily="2" charset="-128"/>
                <a:ea typeface="Heiti SC Medium" pitchFamily="2" charset="-128"/>
              </a:rPr>
              <a:t> </a:t>
            </a:r>
            <a:endParaRPr lang="zh-TW" altLang="zh-TW" sz="24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1. </a:t>
            </a:r>
            <a:r>
              <a:rPr lang="zh-TW" altLang="zh-TW" sz="2400" dirty="0">
                <a:latin typeface="Heiti SC Medium" pitchFamily="2" charset="-128"/>
                <a:ea typeface="Heiti SC Medium" pitchFamily="2" charset="-128"/>
              </a:rPr>
              <a:t>解決問題的</a:t>
            </a:r>
            <a:r>
              <a:rPr lang="zh-TW" altLang="zh-TW" sz="2400" dirty="0">
                <a:highlight>
                  <a:srgbClr val="FFFF00"/>
                </a:highlight>
                <a:latin typeface="Heiti SC Medium" pitchFamily="2" charset="-128"/>
                <a:ea typeface="Heiti SC Medium" pitchFamily="2" charset="-128"/>
              </a:rPr>
              <a:t>基礎數學知識</a:t>
            </a:r>
            <a:r>
              <a:rPr lang="zh-TW" altLang="zh-TW" sz="2400" dirty="0">
                <a:latin typeface="Heiti SC Medium" pitchFamily="2" charset="-128"/>
                <a:ea typeface="Heiti SC Medium" pitchFamily="2" charset="-128"/>
              </a:rPr>
              <a:t>。</a:t>
            </a:r>
          </a:p>
          <a:p>
            <a:r>
              <a:rPr lang="en-US" altLang="zh-TW" sz="2400" dirty="0">
                <a:latin typeface="Heiti SC Medium" pitchFamily="2" charset="-128"/>
                <a:ea typeface="Heiti SC Medium" pitchFamily="2" charset="-128"/>
              </a:rPr>
              <a:t>2. </a:t>
            </a:r>
            <a:r>
              <a:rPr lang="zh-TW" altLang="zh-TW" sz="2400" dirty="0">
                <a:highlight>
                  <a:srgbClr val="FFFF00"/>
                </a:highlight>
                <a:latin typeface="Heiti SC Medium" pitchFamily="2" charset="-128"/>
                <a:ea typeface="Heiti SC Medium" pitchFamily="2" charset="-128"/>
              </a:rPr>
              <a:t>了解如何操作撰寫程式的環境</a:t>
            </a:r>
            <a:r>
              <a:rPr lang="zh-TW" altLang="zh-TW"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例如：如何編譯與執行程式碼？如何進行程式偵錯？</a:t>
            </a:r>
          </a:p>
          <a:p>
            <a:r>
              <a:rPr lang="en-US" altLang="zh-TW" sz="2400" dirty="0">
                <a:latin typeface="Heiti SC Medium" pitchFamily="2" charset="-128"/>
                <a:ea typeface="Heiti SC Medium" pitchFamily="2" charset="-128"/>
              </a:rPr>
              <a:t>3. </a:t>
            </a:r>
            <a:r>
              <a:rPr lang="zh-TW" altLang="zh-TW" sz="2400" dirty="0">
                <a:highlight>
                  <a:srgbClr val="FFFF00"/>
                </a:highlight>
                <a:latin typeface="Heiti SC Medium" pitchFamily="2" charset="-128"/>
                <a:ea typeface="Heiti SC Medium" pitchFamily="2" charset="-128"/>
              </a:rPr>
              <a:t>程式語言相關知識</a:t>
            </a:r>
            <a:r>
              <a:rPr lang="zh-TW" altLang="zh-TW" sz="2400" dirty="0">
                <a:latin typeface="Heiti SC Medium" pitchFamily="2" charset="-128"/>
                <a:ea typeface="Heiti SC Medium" pitchFamily="2" charset="-128"/>
              </a:rPr>
              <a:t>，例如：資料結構、函式，或是特定程式語言的語法。</a:t>
            </a:r>
          </a:p>
          <a:p>
            <a:r>
              <a:rPr lang="en-US" altLang="zh-TW" sz="2400" dirty="0">
                <a:latin typeface="Heiti SC Medium" pitchFamily="2" charset="-128"/>
                <a:ea typeface="Heiti SC Medium" pitchFamily="2" charset="-128"/>
              </a:rPr>
              <a:t>4. </a:t>
            </a:r>
            <a:r>
              <a:rPr lang="zh-TW" altLang="zh-TW" sz="2400" dirty="0">
                <a:latin typeface="Heiti SC Medium" pitchFamily="2" charset="-128"/>
                <a:ea typeface="Heiti SC Medium" pitchFamily="2" charset="-128"/>
              </a:rPr>
              <a:t>將整體學習到的知識</a:t>
            </a:r>
            <a:r>
              <a:rPr lang="zh-TW" altLang="zh-TW" sz="2400" dirty="0">
                <a:highlight>
                  <a:srgbClr val="FFFF00"/>
                </a:highlight>
                <a:latin typeface="Heiti SC Medium" pitchFamily="2" charset="-128"/>
                <a:ea typeface="Heiti SC Medium" pitchFamily="2" charset="-128"/>
              </a:rPr>
              <a:t>轉化成程式邏輯的知識</a:t>
            </a:r>
            <a:r>
              <a:rPr lang="zh-TW" altLang="zh-TW"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例如：使用特定的資料結構、函式、控制流程做特定問題的解決方法。</a:t>
            </a:r>
            <a:r>
              <a:rPr lang="zh-TW" altLang="zh-TW" sz="2400" dirty="0">
                <a:latin typeface="Heiti SC Medium" pitchFamily="2" charset="-128"/>
                <a:ea typeface="Heiti SC Medium" pitchFamily="2" charset="-128"/>
              </a:rPr>
              <a:t> </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3906052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E5B1721-F0F7-944F-B93A-B25C7EE046CD}"/>
              </a:ext>
            </a:extLst>
          </p:cNvPr>
          <p:cNvSpPr/>
          <p:nvPr/>
        </p:nvSpPr>
        <p:spPr>
          <a:xfrm>
            <a:off x="681990" y="4707543"/>
            <a:ext cx="7661910" cy="590573"/>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695343" y="1045309"/>
            <a:ext cx="480131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程式設計與演算法教學</a:t>
            </a:r>
          </a:p>
        </p:txBody>
      </p:sp>
      <p:sp>
        <p:nvSpPr>
          <p:cNvPr id="9" name="矩形 8">
            <a:extLst>
              <a:ext uri="{FF2B5EF4-FFF2-40B4-BE49-F238E27FC236}">
                <a16:creationId xmlns:a16="http://schemas.microsoft.com/office/drawing/2014/main" id="{AF1794F7-311E-0544-8150-1753FFC62408}"/>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程式設計與演算法教學的困難</a:t>
            </a:r>
          </a:p>
        </p:txBody>
      </p:sp>
      <p:sp>
        <p:nvSpPr>
          <p:cNvPr id="5" name="文字方塊 4">
            <a:extLst>
              <a:ext uri="{FF2B5EF4-FFF2-40B4-BE49-F238E27FC236}">
                <a16:creationId xmlns:a16="http://schemas.microsoft.com/office/drawing/2014/main" id="{D7F0D3D8-AC9F-844B-A6A9-B31E6C450DCA}"/>
              </a:ext>
            </a:extLst>
          </p:cNvPr>
          <p:cNvSpPr txBox="1"/>
          <p:nvPr/>
        </p:nvSpPr>
        <p:spPr>
          <a:xfrm>
            <a:off x="681990" y="2735653"/>
            <a:ext cx="8371202" cy="2585323"/>
          </a:xfrm>
          <a:prstGeom prst="rect">
            <a:avLst/>
          </a:prstGeom>
          <a:noFill/>
        </p:spPr>
        <p:txBody>
          <a:bodyPr wrap="none" rtlCol="0">
            <a:spAutoFit/>
          </a:bodyPr>
          <a:lstStyle/>
          <a:p>
            <a:r>
              <a:rPr lang="zh-TW" altLang="zh-TW" dirty="0">
                <a:latin typeface="Heiti SC Medium" pitchFamily="2" charset="-128"/>
                <a:ea typeface="Heiti SC Medium" pitchFamily="2" charset="-128"/>
              </a:rPr>
              <a:t>學生在學習程式設計或演算法時，</a:t>
            </a:r>
            <a:endParaRPr lang="en-US" altLang="zh-TW" dirty="0">
              <a:latin typeface="Heiti SC Medium" pitchFamily="2" charset="-128"/>
              <a:ea typeface="Heiti SC Medium" pitchFamily="2" charset="-128"/>
            </a:endParaRPr>
          </a:p>
          <a:p>
            <a:r>
              <a:rPr lang="zh-TW" altLang="zh-TW" dirty="0">
                <a:latin typeface="Heiti SC Medium" pitchFamily="2" charset="-128"/>
                <a:ea typeface="Heiti SC Medium" pitchFamily="2" charset="-128"/>
              </a:rPr>
              <a:t>通常需要</a:t>
            </a:r>
            <a:r>
              <a:rPr lang="zh-TW" altLang="zh-TW" dirty="0">
                <a:highlight>
                  <a:srgbClr val="FFFF00"/>
                </a:highlight>
                <a:latin typeface="Heiti SC Medium" pitchFamily="2" charset="-128"/>
                <a:ea typeface="Heiti SC Medium" pitchFamily="2" charset="-128"/>
              </a:rPr>
              <a:t>四種基礎知識才能熟悉程式設計的技巧</a:t>
            </a:r>
            <a:r>
              <a:rPr lang="en-US" altLang="zh-TW" dirty="0">
                <a:latin typeface="Heiti SC Medium" pitchFamily="2" charset="-128"/>
                <a:ea typeface="Heiti SC Medium" pitchFamily="2" charset="-128"/>
              </a:rPr>
              <a:t>(</a:t>
            </a:r>
            <a:r>
              <a:rPr lang="en-US" altLang="zh-TW" dirty="0" err="1">
                <a:latin typeface="Heiti SC Medium" pitchFamily="2" charset="-128"/>
                <a:ea typeface="Heiti SC Medium" pitchFamily="2" charset="-128"/>
              </a:rPr>
              <a:t>Bellstrom</a:t>
            </a:r>
            <a:r>
              <a:rPr lang="en-US" altLang="zh-TW" dirty="0">
                <a:latin typeface="Heiti SC Medium" pitchFamily="2" charset="-128"/>
                <a:ea typeface="Heiti SC Medium" pitchFamily="2" charset="-128"/>
              </a:rPr>
              <a:t> and </a:t>
            </a:r>
            <a:r>
              <a:rPr lang="en-US" altLang="zh-TW" dirty="0" err="1">
                <a:latin typeface="Heiti SC Medium" pitchFamily="2" charset="-128"/>
                <a:ea typeface="Heiti SC Medium" pitchFamily="2" charset="-128"/>
              </a:rPr>
              <a:t>Thoren</a:t>
            </a:r>
            <a:r>
              <a:rPr lang="en-US" altLang="zh-TW" dirty="0">
                <a:latin typeface="Heiti SC Medium" pitchFamily="2" charset="-128"/>
                <a:ea typeface="Heiti SC Medium" pitchFamily="2" charset="-128"/>
              </a:rPr>
              <a:t>, 2009)</a:t>
            </a:r>
            <a:r>
              <a:rPr lang="zh-TW" altLang="zh-TW" dirty="0">
                <a:latin typeface="Heiti SC Medium" pitchFamily="2" charset="-128"/>
                <a:ea typeface="Heiti SC Medium" pitchFamily="2" charset="-128"/>
              </a:rPr>
              <a:t>：</a:t>
            </a:r>
          </a:p>
          <a:p>
            <a:r>
              <a:rPr lang="en-US" altLang="zh-TW" dirty="0">
                <a:latin typeface="Heiti SC Medium" pitchFamily="2" charset="-128"/>
                <a:ea typeface="Heiti SC Medium" pitchFamily="2" charset="-128"/>
              </a:rPr>
              <a:t> </a:t>
            </a:r>
            <a:endParaRPr lang="zh-TW" altLang="zh-TW" dirty="0">
              <a:latin typeface="Heiti SC Medium" pitchFamily="2" charset="-128"/>
              <a:ea typeface="Heiti SC Medium" pitchFamily="2" charset="-128"/>
            </a:endParaRPr>
          </a:p>
          <a:p>
            <a:r>
              <a:rPr lang="en-US" altLang="zh-TW" dirty="0">
                <a:latin typeface="Heiti SC Medium" pitchFamily="2" charset="-128"/>
                <a:ea typeface="Heiti SC Medium" pitchFamily="2" charset="-128"/>
              </a:rPr>
              <a:t>1. </a:t>
            </a:r>
            <a:r>
              <a:rPr lang="zh-TW" altLang="zh-TW" dirty="0">
                <a:latin typeface="Heiti SC Medium" pitchFamily="2" charset="-128"/>
                <a:ea typeface="Heiti SC Medium" pitchFamily="2" charset="-128"/>
              </a:rPr>
              <a:t>解決問題的</a:t>
            </a:r>
            <a:r>
              <a:rPr lang="zh-TW" altLang="zh-TW" dirty="0">
                <a:highlight>
                  <a:srgbClr val="FFFF00"/>
                </a:highlight>
                <a:latin typeface="Heiti SC Medium" pitchFamily="2" charset="-128"/>
                <a:ea typeface="Heiti SC Medium" pitchFamily="2" charset="-128"/>
              </a:rPr>
              <a:t>基礎數學知識</a:t>
            </a:r>
            <a:r>
              <a:rPr lang="zh-TW" altLang="zh-TW" dirty="0">
                <a:latin typeface="Heiti SC Medium" pitchFamily="2" charset="-128"/>
                <a:ea typeface="Heiti SC Medium" pitchFamily="2" charset="-128"/>
              </a:rPr>
              <a:t>。</a:t>
            </a:r>
          </a:p>
          <a:p>
            <a:r>
              <a:rPr lang="en-US" altLang="zh-TW" dirty="0">
                <a:latin typeface="Heiti SC Medium" pitchFamily="2" charset="-128"/>
                <a:ea typeface="Heiti SC Medium" pitchFamily="2" charset="-128"/>
              </a:rPr>
              <a:t>2. </a:t>
            </a:r>
            <a:r>
              <a:rPr lang="zh-TW" altLang="zh-TW" dirty="0">
                <a:highlight>
                  <a:srgbClr val="FFFF00"/>
                </a:highlight>
                <a:latin typeface="Heiti SC Medium" pitchFamily="2" charset="-128"/>
                <a:ea typeface="Heiti SC Medium" pitchFamily="2" charset="-128"/>
              </a:rPr>
              <a:t>了解如何操作撰寫程式的環境</a:t>
            </a:r>
            <a:r>
              <a:rPr lang="zh-TW" altLang="zh-TW" dirty="0">
                <a:latin typeface="Heiti SC Medium" pitchFamily="2" charset="-128"/>
                <a:ea typeface="Heiti SC Medium" pitchFamily="2" charset="-128"/>
              </a:rPr>
              <a:t>，</a:t>
            </a:r>
            <a:endParaRPr lang="en-US" altLang="zh-TW" dirty="0">
              <a:latin typeface="Heiti SC Medium" pitchFamily="2" charset="-128"/>
              <a:ea typeface="Heiti SC Medium" pitchFamily="2" charset="-128"/>
            </a:endParaRPr>
          </a:p>
          <a:p>
            <a:r>
              <a:rPr lang="zh-TW" altLang="en-US" dirty="0">
                <a:latin typeface="Heiti SC Medium" pitchFamily="2" charset="-128"/>
                <a:ea typeface="Heiti SC Medium" pitchFamily="2" charset="-128"/>
              </a:rPr>
              <a:t>     </a:t>
            </a:r>
            <a:r>
              <a:rPr lang="zh-TW" altLang="zh-TW" dirty="0">
                <a:latin typeface="Heiti SC Medium" pitchFamily="2" charset="-128"/>
                <a:ea typeface="Heiti SC Medium" pitchFamily="2" charset="-128"/>
              </a:rPr>
              <a:t>例如：如何編譯與執行程式碼？如何進行程式偵錯？</a:t>
            </a:r>
          </a:p>
          <a:p>
            <a:r>
              <a:rPr lang="en-US" altLang="zh-TW" dirty="0">
                <a:latin typeface="Heiti SC Medium" pitchFamily="2" charset="-128"/>
                <a:ea typeface="Heiti SC Medium" pitchFamily="2" charset="-128"/>
              </a:rPr>
              <a:t>3. </a:t>
            </a:r>
            <a:r>
              <a:rPr lang="zh-TW" altLang="zh-TW" dirty="0">
                <a:highlight>
                  <a:srgbClr val="FFFF00"/>
                </a:highlight>
                <a:latin typeface="Heiti SC Medium" pitchFamily="2" charset="-128"/>
                <a:ea typeface="Heiti SC Medium" pitchFamily="2" charset="-128"/>
              </a:rPr>
              <a:t>程式語言相關知識</a:t>
            </a:r>
            <a:r>
              <a:rPr lang="zh-TW" altLang="zh-TW" dirty="0">
                <a:latin typeface="Heiti SC Medium" pitchFamily="2" charset="-128"/>
                <a:ea typeface="Heiti SC Medium" pitchFamily="2" charset="-128"/>
              </a:rPr>
              <a:t>，例如：資料結構、函式，或是特定程式語言的語法。</a:t>
            </a:r>
          </a:p>
          <a:p>
            <a:r>
              <a:rPr lang="en-US" altLang="zh-TW" dirty="0">
                <a:latin typeface="Heiti SC Medium" pitchFamily="2" charset="-128"/>
                <a:ea typeface="Heiti SC Medium" pitchFamily="2" charset="-128"/>
              </a:rPr>
              <a:t>4. </a:t>
            </a:r>
            <a:r>
              <a:rPr lang="zh-TW" altLang="zh-TW" dirty="0">
                <a:latin typeface="Heiti SC Medium" pitchFamily="2" charset="-128"/>
                <a:ea typeface="Heiti SC Medium" pitchFamily="2" charset="-128"/>
              </a:rPr>
              <a:t>將整體學習到的知識</a:t>
            </a:r>
            <a:r>
              <a:rPr lang="zh-TW" altLang="zh-TW" dirty="0">
                <a:highlight>
                  <a:srgbClr val="FFFF00"/>
                </a:highlight>
                <a:latin typeface="Heiti SC Medium" pitchFamily="2" charset="-128"/>
                <a:ea typeface="Heiti SC Medium" pitchFamily="2" charset="-128"/>
              </a:rPr>
              <a:t>轉化成程式邏輯的知識</a:t>
            </a:r>
            <a:r>
              <a:rPr lang="zh-TW" altLang="zh-TW" dirty="0">
                <a:latin typeface="Heiti SC Medium" pitchFamily="2" charset="-128"/>
                <a:ea typeface="Heiti SC Medium" pitchFamily="2" charset="-128"/>
              </a:rPr>
              <a:t>，</a:t>
            </a:r>
            <a:endParaRPr lang="en-US" altLang="zh-TW" dirty="0">
              <a:latin typeface="Heiti SC Medium" pitchFamily="2" charset="-128"/>
              <a:ea typeface="Heiti SC Medium" pitchFamily="2" charset="-128"/>
            </a:endParaRPr>
          </a:p>
          <a:p>
            <a:r>
              <a:rPr lang="zh-TW" altLang="en-US" dirty="0">
                <a:latin typeface="Heiti SC Medium" pitchFamily="2" charset="-128"/>
                <a:ea typeface="Heiti SC Medium" pitchFamily="2" charset="-128"/>
              </a:rPr>
              <a:t>     </a:t>
            </a:r>
            <a:r>
              <a:rPr lang="zh-TW" altLang="zh-TW" dirty="0">
                <a:latin typeface="Heiti SC Medium" pitchFamily="2" charset="-128"/>
                <a:ea typeface="Heiti SC Medium" pitchFamily="2" charset="-128"/>
              </a:rPr>
              <a:t>例如：使用特定的資料結構、函式、控制流程做特定問題的解決方法。 </a:t>
            </a:r>
            <a:endParaRPr kumimoji="1" lang="zh-TW" altLang="en-US" dirty="0">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69F7572F-A773-E149-AFBA-9C5B12142C85}"/>
              </a:ext>
            </a:extLst>
          </p:cNvPr>
          <p:cNvSpPr txBox="1"/>
          <p:nvPr/>
        </p:nvSpPr>
        <p:spPr>
          <a:xfrm>
            <a:off x="897255" y="5521146"/>
            <a:ext cx="11294745" cy="1200329"/>
          </a:xfrm>
          <a:prstGeom prst="rect">
            <a:avLst/>
          </a:prstGeom>
          <a:solidFill>
            <a:schemeClr val="accent2">
              <a:lumMod val="20000"/>
              <a:lumOff val="80000"/>
            </a:schemeClr>
          </a:solidFill>
          <a:ln>
            <a:solidFill>
              <a:schemeClr val="accent2">
                <a:lumMod val="20000"/>
                <a:lumOff val="80000"/>
              </a:schemeClr>
            </a:solidFill>
          </a:ln>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第四種知識</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對於學生而言相對困難</a:t>
            </a:r>
            <a:r>
              <a:rPr lang="zh-TW" altLang="zh-TW" sz="2400" dirty="0">
                <a:effectLst/>
                <a:latin typeface="Heiti SC Medium" pitchFamily="2" charset="-128"/>
                <a:ea typeface="Heiti SC Medium" pitchFamily="2" charset="-128"/>
                <a:cs typeface="Times New Roman" panose="02020603050405020304" pitchFamily="18" charset="0"/>
              </a:rPr>
              <a:t>，因為在面對特定問題時，</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需要</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將現實生活經驗或情況連結至演算法、程式邏輯相關的抽象概念</a:t>
            </a:r>
            <a:endParaRPr lang="en-US" altLang="zh-TW" sz="240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sz="2400" kern="0" dirty="0">
                <a:effectLst/>
                <a:latin typeface="Heiti SC Medium" pitchFamily="2" charset="-128"/>
                <a:ea typeface="Heiti SC Medium" pitchFamily="2" charset="-128"/>
              </a:rPr>
              <a:t>(Esteves, Fonseca, </a:t>
            </a:r>
            <a:r>
              <a:rPr lang="en-US" altLang="zh-TW" sz="2400" kern="0" dirty="0" err="1">
                <a:effectLst/>
                <a:latin typeface="Heiti SC Medium" pitchFamily="2" charset="-128"/>
                <a:ea typeface="Heiti SC Medium" pitchFamily="2" charset="-128"/>
              </a:rPr>
              <a:t>Morgado</a:t>
            </a:r>
            <a:r>
              <a:rPr lang="en-US" altLang="zh-TW" sz="2400" kern="0" dirty="0">
                <a:effectLst/>
                <a:latin typeface="Heiti SC Medium" pitchFamily="2" charset="-128"/>
                <a:ea typeface="Heiti SC Medium" pitchFamily="2" charset="-128"/>
              </a:rPr>
              <a:t>, &amp; Martins, 2011; </a:t>
            </a:r>
            <a:r>
              <a:rPr lang="en-US" altLang="zh-TW" sz="2400" kern="0" dirty="0" err="1">
                <a:effectLst/>
                <a:latin typeface="Heiti SC Medium" pitchFamily="2" charset="-128"/>
                <a:ea typeface="Heiti SC Medium" pitchFamily="2" charset="-128"/>
              </a:rPr>
              <a:t>Bellstrom</a:t>
            </a:r>
            <a:r>
              <a:rPr lang="en-US" altLang="zh-TW" sz="2400" kern="0" dirty="0">
                <a:effectLst/>
                <a:latin typeface="Heiti SC Medium" pitchFamily="2" charset="-128"/>
                <a:ea typeface="Heiti SC Medium" pitchFamily="2" charset="-128"/>
              </a:rPr>
              <a:t> and </a:t>
            </a:r>
            <a:r>
              <a:rPr lang="en-US" altLang="zh-TW" sz="2400" kern="0" dirty="0" err="1">
                <a:effectLst/>
                <a:latin typeface="Heiti SC Medium" pitchFamily="2" charset="-128"/>
                <a:ea typeface="Heiti SC Medium" pitchFamily="2" charset="-128"/>
              </a:rPr>
              <a:t>Thoren</a:t>
            </a:r>
            <a:r>
              <a:rPr lang="en-US" altLang="zh-TW" sz="2400" kern="0" dirty="0">
                <a:effectLst/>
                <a:latin typeface="Heiti SC Medium" pitchFamily="2" charset="-128"/>
                <a:ea typeface="Heiti SC Medium" pitchFamily="2" charset="-128"/>
              </a:rPr>
              <a:t>, 2009)</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grpSp>
        <p:nvGrpSpPr>
          <p:cNvPr id="12" name="群組 11">
            <a:extLst>
              <a:ext uri="{FF2B5EF4-FFF2-40B4-BE49-F238E27FC236}">
                <a16:creationId xmlns:a16="http://schemas.microsoft.com/office/drawing/2014/main" id="{37F8EAB8-3303-3D4F-8240-32623558E142}"/>
              </a:ext>
            </a:extLst>
          </p:cNvPr>
          <p:cNvGrpSpPr/>
          <p:nvPr/>
        </p:nvGrpSpPr>
        <p:grpSpPr>
          <a:xfrm>
            <a:off x="8274984" y="4957110"/>
            <a:ext cx="1556416" cy="757890"/>
            <a:chOff x="7111662" y="3863341"/>
            <a:chExt cx="1556416" cy="757890"/>
          </a:xfrm>
        </p:grpSpPr>
        <p:cxnSp>
          <p:nvCxnSpPr>
            <p:cNvPr id="13" name="直線箭頭接點 12">
              <a:extLst>
                <a:ext uri="{FF2B5EF4-FFF2-40B4-BE49-F238E27FC236}">
                  <a16:creationId xmlns:a16="http://schemas.microsoft.com/office/drawing/2014/main" id="{2422257E-1706-104F-B7E7-16372BCD8FA6}"/>
                </a:ext>
              </a:extLst>
            </p:cNvPr>
            <p:cNvCxnSpPr>
              <a:cxnSpLocks/>
            </p:cNvCxnSpPr>
            <p:nvPr/>
          </p:nvCxnSpPr>
          <p:spPr>
            <a:xfrm>
              <a:off x="8633788" y="3863341"/>
              <a:ext cx="0" cy="75789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8D563128-3DCC-2246-95EA-8C8F027FC34F}"/>
                </a:ext>
              </a:extLst>
            </p:cNvPr>
            <p:cNvCxnSpPr>
              <a:cxnSpLocks/>
            </p:cNvCxnSpPr>
            <p:nvPr/>
          </p:nvCxnSpPr>
          <p:spPr>
            <a:xfrm>
              <a:off x="7111662" y="3874770"/>
              <a:ext cx="1556416" cy="0"/>
            </a:xfrm>
            <a:prstGeom prst="line">
              <a:avLst/>
            </a:prstGeom>
            <a:ln w="76200">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2406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29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695343" y="1045309"/>
            <a:ext cx="480131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程式設計與演算法教學</a:t>
            </a:r>
          </a:p>
        </p:txBody>
      </p:sp>
      <p:sp>
        <p:nvSpPr>
          <p:cNvPr id="9" name="矩形 8">
            <a:extLst>
              <a:ext uri="{FF2B5EF4-FFF2-40B4-BE49-F238E27FC236}">
                <a16:creationId xmlns:a16="http://schemas.microsoft.com/office/drawing/2014/main" id="{AF1794F7-311E-0544-8150-1753FFC62408}"/>
              </a:ext>
            </a:extLst>
          </p:cNvPr>
          <p:cNvSpPr/>
          <p:nvPr/>
        </p:nvSpPr>
        <p:spPr>
          <a:xfrm>
            <a:off x="681990" y="202962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程式設計與演算法教學的困難</a:t>
            </a:r>
          </a:p>
        </p:txBody>
      </p:sp>
      <p:sp>
        <p:nvSpPr>
          <p:cNvPr id="10" name="文字方塊 9">
            <a:extLst>
              <a:ext uri="{FF2B5EF4-FFF2-40B4-BE49-F238E27FC236}">
                <a16:creationId xmlns:a16="http://schemas.microsoft.com/office/drawing/2014/main" id="{7F6F5894-EBA1-1048-9B77-385C3AAD8071}"/>
              </a:ext>
            </a:extLst>
          </p:cNvPr>
          <p:cNvSpPr txBox="1"/>
          <p:nvPr/>
        </p:nvSpPr>
        <p:spPr>
          <a:xfrm>
            <a:off x="910590" y="2853856"/>
            <a:ext cx="9384031" cy="1015663"/>
          </a:xfrm>
          <a:prstGeom prst="rect">
            <a:avLst/>
          </a:prstGeom>
          <a:solidFill>
            <a:schemeClr val="accent2">
              <a:lumMod val="20000"/>
              <a:lumOff val="80000"/>
            </a:schemeClr>
          </a:solidFill>
          <a:ln>
            <a:solidFill>
              <a:schemeClr val="accent2">
                <a:lumMod val="20000"/>
                <a:lumOff val="80000"/>
              </a:schemeClr>
            </a:solidFill>
          </a:ln>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第四種知識</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對於學生而言相對困難</a:t>
            </a:r>
            <a:r>
              <a:rPr lang="zh-TW" altLang="zh-TW" sz="2000" dirty="0">
                <a:effectLst/>
                <a:latin typeface="Heiti SC Medium" pitchFamily="2" charset="-128"/>
                <a:ea typeface="Heiti SC Medium" pitchFamily="2" charset="-128"/>
                <a:cs typeface="Times New Roman" panose="02020603050405020304" pitchFamily="18" charset="0"/>
              </a:rPr>
              <a:t>，因為在面對特定問題時，</a:t>
            </a:r>
            <a:endParaRPr lang="en-US" altLang="zh-TW" sz="2000" dirty="0">
              <a:effectLst/>
              <a:latin typeface="Heiti SC Medium" pitchFamily="2" charset="-128"/>
              <a:ea typeface="Heiti SC Medium" pitchFamily="2" charset="-128"/>
              <a:cs typeface="Times New Roman" panose="02020603050405020304" pitchFamily="18" charset="0"/>
            </a:endParaRPr>
          </a:p>
          <a:p>
            <a:r>
              <a:rPr lang="zh-TW" altLang="zh-TW" sz="2000" dirty="0">
                <a:effectLst/>
                <a:latin typeface="Heiti SC Medium" pitchFamily="2" charset="-128"/>
                <a:ea typeface="Heiti SC Medium" pitchFamily="2" charset="-128"/>
                <a:cs typeface="Times New Roman" panose="02020603050405020304" pitchFamily="18" charset="0"/>
              </a:rPr>
              <a:t>需要</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將現實生活經驗或情況連結至演算法、程式邏輯相關的抽象概念</a:t>
            </a:r>
            <a:endParaRPr lang="en-US" altLang="zh-TW" sz="200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sz="2000" kern="0" dirty="0">
                <a:effectLst/>
                <a:latin typeface="Heiti SC Medium" pitchFamily="2" charset="-128"/>
                <a:ea typeface="Heiti SC Medium" pitchFamily="2" charset="-128"/>
              </a:rPr>
              <a:t>(Esteves, Fonseca, </a:t>
            </a:r>
            <a:r>
              <a:rPr lang="en-US" altLang="zh-TW" sz="2000" kern="0" dirty="0" err="1">
                <a:effectLst/>
                <a:latin typeface="Heiti SC Medium" pitchFamily="2" charset="-128"/>
                <a:ea typeface="Heiti SC Medium" pitchFamily="2" charset="-128"/>
              </a:rPr>
              <a:t>Morgado</a:t>
            </a:r>
            <a:r>
              <a:rPr lang="en-US" altLang="zh-TW" sz="2000" kern="0" dirty="0">
                <a:effectLst/>
                <a:latin typeface="Heiti SC Medium" pitchFamily="2" charset="-128"/>
                <a:ea typeface="Heiti SC Medium" pitchFamily="2" charset="-128"/>
              </a:rPr>
              <a:t>, &amp; Martins, 2011; </a:t>
            </a:r>
            <a:r>
              <a:rPr lang="en-US" altLang="zh-TW" sz="2000" kern="0" dirty="0" err="1">
                <a:effectLst/>
                <a:latin typeface="Heiti SC Medium" pitchFamily="2" charset="-128"/>
                <a:ea typeface="Heiti SC Medium" pitchFamily="2" charset="-128"/>
              </a:rPr>
              <a:t>Bellstrom</a:t>
            </a:r>
            <a:r>
              <a:rPr lang="en-US" altLang="zh-TW" sz="2000" kern="0" dirty="0">
                <a:effectLst/>
                <a:latin typeface="Heiti SC Medium" pitchFamily="2" charset="-128"/>
                <a:ea typeface="Heiti SC Medium" pitchFamily="2" charset="-128"/>
              </a:rPr>
              <a:t> and </a:t>
            </a:r>
            <a:r>
              <a:rPr lang="en-US" altLang="zh-TW" sz="2000" kern="0" dirty="0" err="1">
                <a:effectLst/>
                <a:latin typeface="Heiti SC Medium" pitchFamily="2" charset="-128"/>
                <a:ea typeface="Heiti SC Medium" pitchFamily="2" charset="-128"/>
              </a:rPr>
              <a:t>Thoren</a:t>
            </a:r>
            <a:r>
              <a:rPr lang="en-US" altLang="zh-TW" sz="2000" kern="0" dirty="0">
                <a:effectLst/>
                <a:latin typeface="Heiti SC Medium" pitchFamily="2" charset="-128"/>
                <a:ea typeface="Heiti SC Medium" pitchFamily="2" charset="-128"/>
              </a:rPr>
              <a:t>, 2009)</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
        <p:nvSpPr>
          <p:cNvPr id="11" name="文字方塊 10">
            <a:extLst>
              <a:ext uri="{FF2B5EF4-FFF2-40B4-BE49-F238E27FC236}">
                <a16:creationId xmlns:a16="http://schemas.microsoft.com/office/drawing/2014/main" id="{6FA52CB4-BE12-184A-9D02-EAC498B84214}"/>
              </a:ext>
            </a:extLst>
          </p:cNvPr>
          <p:cNvSpPr txBox="1"/>
          <p:nvPr/>
        </p:nvSpPr>
        <p:spPr>
          <a:xfrm>
            <a:off x="537210" y="4012198"/>
            <a:ext cx="7730847" cy="2308324"/>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使用動畫與視覺化的方式呈現演算法、程式相關邏輯，</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en-US" sz="2400" dirty="0">
                <a:highlight>
                  <a:srgbClr val="FFFF00"/>
                </a:highlight>
                <a:latin typeface="Heiti SC Medium" pitchFamily="2" charset="-128"/>
                <a:ea typeface="Heiti SC Medium" pitchFamily="2" charset="-128"/>
                <a:cs typeface="Times New Roman" panose="02020603050405020304" pitchFamily="18" charset="0"/>
              </a:rPr>
              <a:t>可以</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融入生活中的實際例子</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協助學生跨越「抽象」與「現實」之間的差距</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來協助學生學習抽象的資料表示，</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或是動態變化的演算法</a:t>
            </a:r>
            <a:r>
              <a:rPr lang="en" altLang="zh-TW" sz="2400" dirty="0">
                <a:latin typeface="Heiti SC Medium" pitchFamily="2" charset="-128"/>
                <a:ea typeface="Heiti SC Medium" pitchFamily="2" charset="-128"/>
                <a:cs typeface="Times New Roman" panose="02020603050405020304" pitchFamily="18" charset="0"/>
              </a:rPr>
              <a:t>(Rudder, Bernard and Mohammed, 2007; </a:t>
            </a:r>
            <a:r>
              <a:rPr lang="en" altLang="zh-TW" sz="2400" dirty="0" err="1">
                <a:latin typeface="Heiti SC Medium" pitchFamily="2" charset="-128"/>
                <a:ea typeface="Heiti SC Medium" pitchFamily="2" charset="-128"/>
                <a:cs typeface="Times New Roman" panose="02020603050405020304" pitchFamily="18" charset="0"/>
              </a:rPr>
              <a:t>Végh</a:t>
            </a:r>
            <a:r>
              <a:rPr lang="en" altLang="zh-TW" sz="2400" dirty="0">
                <a:latin typeface="Heiti SC Medium" pitchFamily="2" charset="-128"/>
                <a:ea typeface="Heiti SC Medium" pitchFamily="2" charset="-128"/>
                <a:cs typeface="Times New Roman" panose="02020603050405020304" pitchFamily="18" charset="0"/>
              </a:rPr>
              <a:t> &amp; </a:t>
            </a:r>
            <a:r>
              <a:rPr lang="en" altLang="zh-TW" sz="2400" dirty="0" err="1">
                <a:latin typeface="Heiti SC Medium" pitchFamily="2" charset="-128"/>
                <a:ea typeface="Heiti SC Medium" pitchFamily="2" charset="-128"/>
                <a:cs typeface="Times New Roman" panose="02020603050405020304" pitchFamily="18" charset="0"/>
              </a:rPr>
              <a:t>Stoffová</a:t>
            </a:r>
            <a:r>
              <a:rPr lang="en" altLang="zh-TW" sz="2400" dirty="0">
                <a:latin typeface="Heiti SC Medium" pitchFamily="2" charset="-128"/>
                <a:ea typeface="Heiti SC Medium" pitchFamily="2" charset="-128"/>
                <a:cs typeface="Times New Roman" panose="02020603050405020304" pitchFamily="18" charset="0"/>
              </a:rPr>
              <a:t>, 2017) </a:t>
            </a:r>
            <a:r>
              <a:rPr lang="zh-TW" altLang="en-US" sz="2400" dirty="0">
                <a:latin typeface="Heiti SC Medium" pitchFamily="2" charset="-128"/>
                <a:ea typeface="Heiti SC Medium" pitchFamily="2" charset="-128"/>
                <a:cs typeface="Times New Roman" panose="02020603050405020304" pitchFamily="18" charset="0"/>
              </a:rPr>
              <a:t>。</a:t>
            </a:r>
            <a:endParaRPr lang="zh-TW" altLang="en-US" sz="2400" dirty="0">
              <a:latin typeface="Heiti SC Medium" pitchFamily="2" charset="-128"/>
              <a:ea typeface="Heiti SC Medium" pitchFamily="2" charset="-128"/>
            </a:endParaRPr>
          </a:p>
        </p:txBody>
      </p:sp>
      <p:pic>
        <p:nvPicPr>
          <p:cNvPr id="12" name="圖片 11">
            <a:extLst>
              <a:ext uri="{FF2B5EF4-FFF2-40B4-BE49-F238E27FC236}">
                <a16:creationId xmlns:a16="http://schemas.microsoft.com/office/drawing/2014/main" id="{DF81F058-E6AE-E645-B751-1BD94C62634E}"/>
              </a:ext>
            </a:extLst>
          </p:cNvPr>
          <p:cNvPicPr>
            <a:picLocks noChangeAspect="1"/>
          </p:cNvPicPr>
          <p:nvPr/>
        </p:nvPicPr>
        <p:blipFill>
          <a:blip r:embed="rId2"/>
          <a:stretch>
            <a:fillRect/>
          </a:stretch>
        </p:blipFill>
        <p:spPr>
          <a:xfrm>
            <a:off x="9921287" y="3990190"/>
            <a:ext cx="2139306" cy="1808770"/>
          </a:xfrm>
          <a:prstGeom prst="rect">
            <a:avLst/>
          </a:prstGeom>
          <a:ln>
            <a:noFill/>
          </a:ln>
          <a:effectLst>
            <a:outerShdw blurRad="190500" algn="tl" rotWithShape="0">
              <a:srgbClr val="000000">
                <a:alpha val="70000"/>
              </a:srgbClr>
            </a:outerShdw>
          </a:effectLst>
        </p:spPr>
      </p:pic>
      <p:pic>
        <p:nvPicPr>
          <p:cNvPr id="13" name="圖片 12">
            <a:extLst>
              <a:ext uri="{FF2B5EF4-FFF2-40B4-BE49-F238E27FC236}">
                <a16:creationId xmlns:a16="http://schemas.microsoft.com/office/drawing/2014/main" id="{61A4B32F-286E-9D4B-9699-06B7E4D480C7}"/>
              </a:ext>
            </a:extLst>
          </p:cNvPr>
          <p:cNvPicPr>
            <a:picLocks noChangeAspect="1"/>
          </p:cNvPicPr>
          <p:nvPr/>
        </p:nvPicPr>
        <p:blipFill>
          <a:blip r:embed="rId3"/>
          <a:stretch>
            <a:fillRect/>
          </a:stretch>
        </p:blipFill>
        <p:spPr>
          <a:xfrm>
            <a:off x="7268203" y="5069671"/>
            <a:ext cx="2456907" cy="1651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66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3</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結論與建議</a:t>
            </a:r>
          </a:p>
        </p:txBody>
      </p:sp>
      <p:sp>
        <p:nvSpPr>
          <p:cNvPr id="10" name="矩形 2">
            <a:extLst>
              <a:ext uri="{FF2B5EF4-FFF2-40B4-BE49-F238E27FC236}">
                <a16:creationId xmlns:a16="http://schemas.microsoft.com/office/drawing/2014/main" id="{12495943-8D9B-4246-A38E-92FCA209FB53}"/>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9" name="文字方塊 8">
            <a:extLst>
              <a:ext uri="{FF2B5EF4-FFF2-40B4-BE49-F238E27FC236}">
                <a16:creationId xmlns:a16="http://schemas.microsoft.com/office/drawing/2014/main" id="{B85F750B-73DB-B142-8182-6DAF672E92EA}"/>
              </a:ext>
            </a:extLst>
          </p:cNvPr>
          <p:cNvSpPr txBox="1"/>
          <p:nvPr/>
        </p:nvSpPr>
        <p:spPr>
          <a:xfrm>
            <a:off x="5494144" y="1665654"/>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緒論</a:t>
            </a:r>
            <a:endParaRPr kumimoji="1" lang="zh-TW" altLang="en-US" sz="3200" dirty="0">
              <a:latin typeface="Heiti SC Medium" pitchFamily="2" charset="-128"/>
              <a:ea typeface="Heiti SC Medium" pitchFamily="2" charset="-128"/>
            </a:endParaRPr>
          </a:p>
        </p:txBody>
      </p:sp>
      <p:sp>
        <p:nvSpPr>
          <p:cNvPr id="11" name="文字方塊 10">
            <a:extLst>
              <a:ext uri="{FF2B5EF4-FFF2-40B4-BE49-F238E27FC236}">
                <a16:creationId xmlns:a16="http://schemas.microsoft.com/office/drawing/2014/main" id="{5CF61F5B-7B11-C144-81F0-551C22DE61D9}"/>
              </a:ext>
            </a:extLst>
          </p:cNvPr>
          <p:cNvSpPr txBox="1"/>
          <p:nvPr/>
        </p:nvSpPr>
        <p:spPr>
          <a:xfrm>
            <a:off x="4286171" y="3059968"/>
            <a:ext cx="3619658" cy="1077218"/>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研究背景與動機</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研究目的</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1067807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849505" y="1045309"/>
            <a:ext cx="249299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模擬式教學</a:t>
            </a:r>
          </a:p>
        </p:txBody>
      </p:sp>
      <p:sp>
        <p:nvSpPr>
          <p:cNvPr id="9" name="矩形 8">
            <a:extLst>
              <a:ext uri="{FF2B5EF4-FFF2-40B4-BE49-F238E27FC236}">
                <a16:creationId xmlns:a16="http://schemas.microsoft.com/office/drawing/2014/main" id="{B9F3E5D4-2C74-DF44-B01E-C2484B046250}"/>
              </a:ext>
            </a:extLst>
          </p:cNvPr>
          <p:cNvSpPr/>
          <p:nvPr/>
        </p:nvSpPr>
        <p:spPr>
          <a:xfrm>
            <a:off x="1036320" y="2029626"/>
            <a:ext cx="307848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模擬式教學之優勢</a:t>
            </a:r>
          </a:p>
        </p:txBody>
      </p:sp>
      <p:sp>
        <p:nvSpPr>
          <p:cNvPr id="10" name="文字方塊 9">
            <a:extLst>
              <a:ext uri="{FF2B5EF4-FFF2-40B4-BE49-F238E27FC236}">
                <a16:creationId xmlns:a16="http://schemas.microsoft.com/office/drawing/2014/main" id="{3E9DE7F9-ABCA-A04C-9B18-18BB763270F7}"/>
              </a:ext>
            </a:extLst>
          </p:cNvPr>
          <p:cNvSpPr txBox="1"/>
          <p:nvPr/>
        </p:nvSpPr>
        <p:spPr>
          <a:xfrm>
            <a:off x="1403985" y="2705266"/>
            <a:ext cx="8894445" cy="1015663"/>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模擬式教學能夠</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幫助學生理解抽象概念</a:t>
            </a:r>
            <a:r>
              <a:rPr lang="zh-TW" altLang="zh-TW" sz="2000" kern="0" dirty="0">
                <a:effectLst/>
                <a:latin typeface="Heiti SC Medium" pitchFamily="2" charset="-128"/>
                <a:ea typeface="Heiti SC Medium" pitchFamily="2" charset="-128"/>
                <a:cs typeface="Times New Roman" panose="02020603050405020304" pitchFamily="18" charset="0"/>
              </a:rPr>
              <a:t>，因為一些靜態圖像難以表達動態的抽象概念，像是在</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醫學模擬訓練中</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動態的模擬更能夠使學生理解藥物對血壓造成的影響</a:t>
            </a:r>
            <a:r>
              <a:rPr lang="en-US" altLang="zh-TW" sz="2000" kern="0" dirty="0">
                <a:effectLst/>
                <a:latin typeface="Heiti SC Medium" pitchFamily="2" charset="-128"/>
                <a:ea typeface="Heiti SC Medium" pitchFamily="2" charset="-128"/>
              </a:rPr>
              <a:t>(Krishnan, </a:t>
            </a:r>
            <a:r>
              <a:rPr lang="en-US" altLang="zh-TW" sz="2000" kern="0" dirty="0" err="1">
                <a:effectLst/>
                <a:latin typeface="Heiti SC Medium" pitchFamily="2" charset="-128"/>
                <a:ea typeface="Heiti SC Medium" pitchFamily="2" charset="-128"/>
              </a:rPr>
              <a:t>Keloth</a:t>
            </a:r>
            <a:r>
              <a:rPr lang="en-US" altLang="zh-TW" sz="2000" kern="0" dirty="0">
                <a:effectLst/>
                <a:latin typeface="Heiti SC Medium" pitchFamily="2" charset="-128"/>
                <a:ea typeface="Heiti SC Medium" pitchFamily="2" charset="-128"/>
              </a:rPr>
              <a:t>, &amp; </a:t>
            </a:r>
            <a:r>
              <a:rPr lang="en-US" altLang="zh-TW" sz="2000" kern="0" dirty="0" err="1">
                <a:effectLst/>
                <a:latin typeface="Heiti SC Medium" pitchFamily="2" charset="-128"/>
                <a:ea typeface="Heiti SC Medium" pitchFamily="2" charset="-128"/>
              </a:rPr>
              <a:t>Ubedulla</a:t>
            </a:r>
            <a:r>
              <a:rPr lang="en-US" altLang="zh-TW" sz="2000" kern="0" dirty="0">
                <a:effectLst/>
                <a:latin typeface="Heiti SC Medium" pitchFamily="2" charset="-128"/>
                <a:ea typeface="Heiti SC Medium" pitchFamily="2" charset="-128"/>
              </a:rPr>
              <a:t>, 2017)</a:t>
            </a:r>
            <a:r>
              <a:rPr lang="zh-TW" altLang="en-US" sz="2000" dirty="0">
                <a:effectLst/>
                <a:latin typeface="Heiti SC Medium" pitchFamily="2" charset="-128"/>
                <a:ea typeface="Heiti SC Medium" pitchFamily="2" charset="-128"/>
              </a:rPr>
              <a:t>。</a:t>
            </a:r>
            <a:endParaRPr lang="zh-TW" altLang="en-US" sz="2000" dirty="0">
              <a:latin typeface="Heiti SC Medium" pitchFamily="2" charset="-128"/>
              <a:ea typeface="Heiti SC Medium" pitchFamily="2" charset="-128"/>
            </a:endParaRPr>
          </a:p>
        </p:txBody>
      </p:sp>
      <p:sp>
        <p:nvSpPr>
          <p:cNvPr id="11" name="文字方塊 10">
            <a:extLst>
              <a:ext uri="{FF2B5EF4-FFF2-40B4-BE49-F238E27FC236}">
                <a16:creationId xmlns:a16="http://schemas.microsoft.com/office/drawing/2014/main" id="{0A9E5693-587E-6043-A2C2-1ACD7FE0C98E}"/>
              </a:ext>
            </a:extLst>
          </p:cNvPr>
          <p:cNvSpPr txBox="1"/>
          <p:nvPr/>
        </p:nvSpPr>
        <p:spPr>
          <a:xfrm>
            <a:off x="1396990" y="3733629"/>
            <a:ext cx="8901440" cy="1015663"/>
          </a:xfrm>
          <a:prstGeom prst="rect">
            <a:avLst/>
          </a:prstGeom>
          <a:noFill/>
        </p:spPr>
        <p:txBody>
          <a:bodyPr wrap="square">
            <a:spAutoFit/>
          </a:bodyPr>
          <a:lstStyle/>
          <a:p>
            <a:r>
              <a:rPr lang="zh-TW" altLang="zh-TW" sz="2000" kern="0" dirty="0">
                <a:effectLst/>
                <a:latin typeface="Heiti SC Medium" pitchFamily="2" charset="-128"/>
                <a:ea typeface="Heiti SC Medium" pitchFamily="2" charset="-128"/>
                <a:cs typeface="Times New Roman" panose="02020603050405020304" pitchFamily="18" charset="0"/>
              </a:rPr>
              <a:t>在科學教育方面，</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模擬環境的即時輸入與輸出</a:t>
            </a:r>
            <a:r>
              <a:rPr lang="zh-TW" altLang="zh-TW" sz="2000" kern="0" dirty="0">
                <a:effectLst/>
                <a:latin typeface="Heiti SC Medium" pitchFamily="2" charset="-128"/>
                <a:ea typeface="Heiti SC Medium" pitchFamily="2" charset="-128"/>
                <a:cs typeface="Times New Roman" panose="02020603050405020304" pitchFamily="18" charset="0"/>
              </a:rPr>
              <a:t>，讓學生判斷系統上各種元素間的關係，這些關係是根據清楚界定的假設，</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與傳統實驗不同的是即時的呈現</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能夠讓學生更容易得知假設與實驗結果間的關係</a:t>
            </a:r>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Mintz</a:t>
            </a:r>
            <a:r>
              <a:rPr lang="en-US" altLang="zh-TW" sz="2000" kern="0" dirty="0">
                <a:effectLst/>
                <a:latin typeface="Heiti SC Medium" pitchFamily="2" charset="-128"/>
                <a:ea typeface="Heiti SC Medium" pitchFamily="2" charset="-128"/>
              </a:rPr>
              <a:t>, 1993)</a:t>
            </a:r>
            <a:r>
              <a:rPr lang="zh-TW" altLang="en-US" sz="2000" kern="0" dirty="0">
                <a:effectLst/>
                <a:latin typeface="Heiti SC Medium" pitchFamily="2" charset="-128"/>
                <a:ea typeface="Heiti SC Medium" pitchFamily="2" charset="-128"/>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
        <p:nvSpPr>
          <p:cNvPr id="13" name="文字方塊 12">
            <a:extLst>
              <a:ext uri="{FF2B5EF4-FFF2-40B4-BE49-F238E27FC236}">
                <a16:creationId xmlns:a16="http://schemas.microsoft.com/office/drawing/2014/main" id="{F9907150-8558-AB4E-AD83-E1A4245962C5}"/>
              </a:ext>
            </a:extLst>
          </p:cNvPr>
          <p:cNvSpPr txBox="1"/>
          <p:nvPr/>
        </p:nvSpPr>
        <p:spPr>
          <a:xfrm>
            <a:off x="1403985" y="4749292"/>
            <a:ext cx="8894445" cy="1323439"/>
          </a:xfrm>
          <a:prstGeom prst="rect">
            <a:avLst/>
          </a:prstGeom>
          <a:noFill/>
        </p:spPr>
        <p:txBody>
          <a:bodyPr wrap="square">
            <a:spAutoFit/>
          </a:bodyPr>
          <a:lstStyle/>
          <a:p>
            <a:r>
              <a:rPr lang="zh-TW" altLang="en-US" sz="2000" kern="0" dirty="0">
                <a:effectLst/>
                <a:latin typeface="Heiti SC Medium" pitchFamily="2" charset="-128"/>
                <a:ea typeface="Heiti SC Medium" pitchFamily="2" charset="-128"/>
                <a:cs typeface="Times New Roman" panose="02020603050405020304" pitchFamily="18" charset="0"/>
              </a:rPr>
              <a:t>在過去的教學案例中，研究者在模擬環境中</a:t>
            </a:r>
            <a:r>
              <a:rPr lang="zh-TW" altLang="zh-TW" sz="2000" kern="0" dirty="0">
                <a:effectLst/>
                <a:latin typeface="Heiti SC Medium" pitchFamily="2" charset="-128"/>
                <a:ea typeface="Heiti SC Medium" pitchFamily="2" charset="-128"/>
                <a:cs typeface="Times New Roman" panose="02020603050405020304" pitchFamily="18" charset="0"/>
              </a:rPr>
              <a:t>設計</a:t>
            </a:r>
            <a:r>
              <a:rPr lang="zh-TW" altLang="zh-TW" sz="2000" kern="0" dirty="0">
                <a:effectLst/>
                <a:latin typeface="Heiti SC Medium" pitchFamily="2" charset="-128"/>
                <a:ea typeface="Heiti SC Medium" pitchFamily="2" charset="-128"/>
                <a:cs typeface="Times New Roman" panose="02020603050405020304" pitchFamily="18" charset="0"/>
              </a:rPr>
              <a:t>了水資源汙染問題提供學生探究並解決，學生可以在</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模擬環境中運用生化的分析方法調查數據</a:t>
            </a:r>
            <a:r>
              <a:rPr lang="zh-TW" altLang="zh-TW" sz="2000" kern="0" dirty="0">
                <a:effectLst/>
                <a:latin typeface="Heiti SC Medium" pitchFamily="2" charset="-128"/>
                <a:ea typeface="Heiti SC Medium" pitchFamily="2" charset="-128"/>
                <a:cs typeface="Times New Roman" panose="02020603050405020304" pitchFamily="18" charset="0"/>
              </a:rPr>
              <a:t>，在此教學過程中，</a:t>
            </a:r>
            <a:r>
              <a:rPr lang="zh-TW" altLang="en-US" sz="2000" kern="0" dirty="0">
                <a:effectLst/>
                <a:highlight>
                  <a:srgbClr val="FFFF00"/>
                </a:highlight>
                <a:latin typeface="Heiti SC Medium" pitchFamily="2" charset="-128"/>
                <a:ea typeface="Heiti SC Medium" pitchFamily="2" charset="-128"/>
                <a:cs typeface="Times New Roman" panose="02020603050405020304" pitchFamily="18" charset="0"/>
              </a:rPr>
              <a:t>學生更能體會</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如何運用知識解決環境問題</a:t>
            </a:r>
            <a:r>
              <a:rPr lang="zh-TW" altLang="zh-TW" sz="2000" kern="0" dirty="0">
                <a:effectLst/>
                <a:latin typeface="Heiti SC Medium" pitchFamily="2" charset="-128"/>
                <a:ea typeface="Heiti SC Medium" pitchFamily="2" charset="-128"/>
                <a:cs typeface="Times New Roman" panose="02020603050405020304" pitchFamily="18" charset="0"/>
              </a:rPr>
              <a:t>，也在模擬工具的輔助下，</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增進了學習信心</a:t>
            </a:r>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Faryniarz</a:t>
            </a:r>
            <a:r>
              <a:rPr lang="en-US" altLang="zh-TW" sz="2000" kern="0" dirty="0">
                <a:effectLst/>
                <a:latin typeface="Heiti SC Medium" pitchFamily="2" charset="-128"/>
                <a:ea typeface="Heiti SC Medium" pitchFamily="2" charset="-128"/>
              </a:rPr>
              <a:t> &amp; Lockwood, 1992)</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119625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849505" y="1045309"/>
            <a:ext cx="249299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模擬式教學</a:t>
            </a:r>
          </a:p>
        </p:txBody>
      </p:sp>
      <p:sp>
        <p:nvSpPr>
          <p:cNvPr id="9" name="矩形 8">
            <a:extLst>
              <a:ext uri="{FF2B5EF4-FFF2-40B4-BE49-F238E27FC236}">
                <a16:creationId xmlns:a16="http://schemas.microsoft.com/office/drawing/2014/main" id="{B9F3E5D4-2C74-DF44-B01E-C2484B046250}"/>
              </a:ext>
            </a:extLst>
          </p:cNvPr>
          <p:cNvSpPr/>
          <p:nvPr/>
        </p:nvSpPr>
        <p:spPr>
          <a:xfrm>
            <a:off x="1036320" y="2029626"/>
            <a:ext cx="307848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模擬式教學之優勢</a:t>
            </a:r>
          </a:p>
        </p:txBody>
      </p:sp>
      <p:sp>
        <p:nvSpPr>
          <p:cNvPr id="10" name="文字方塊 9">
            <a:extLst>
              <a:ext uri="{FF2B5EF4-FFF2-40B4-BE49-F238E27FC236}">
                <a16:creationId xmlns:a16="http://schemas.microsoft.com/office/drawing/2014/main" id="{9B749D4A-0F29-394B-9F69-81E8C14B8FBF}"/>
              </a:ext>
            </a:extLst>
          </p:cNvPr>
          <p:cNvSpPr txBox="1"/>
          <p:nvPr/>
        </p:nvSpPr>
        <p:spPr>
          <a:xfrm>
            <a:off x="1403985" y="2857502"/>
            <a:ext cx="7877175" cy="1015663"/>
          </a:xfrm>
          <a:prstGeom prst="rect">
            <a:avLst/>
          </a:prstGeom>
          <a:noFill/>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教學內容如果牽涉到複雜的計算，但教學目的是期待學生了解一個整體性的概念，</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模擬工具可以協助一些計算過程</a:t>
            </a:r>
            <a:r>
              <a:rPr lang="zh-TW" altLang="zh-TW" sz="2000" dirty="0">
                <a:effectLst/>
                <a:latin typeface="Heiti SC Medium" pitchFamily="2" charset="-128"/>
                <a:ea typeface="Heiti SC Medium" pitchFamily="2" charset="-128"/>
                <a:cs typeface="Times New Roman" panose="02020603050405020304" pitchFamily="18" charset="0"/>
              </a:rPr>
              <a:t>，</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減輕學生的認知負荷</a:t>
            </a:r>
            <a:r>
              <a:rPr lang="en" altLang="zh-TW" sz="2000" dirty="0">
                <a:latin typeface="Heiti SC Medium" pitchFamily="2" charset="-128"/>
                <a:ea typeface="Heiti SC Medium" pitchFamily="2" charset="-128"/>
                <a:cs typeface="Times New Roman" panose="02020603050405020304" pitchFamily="18" charset="0"/>
              </a:rPr>
              <a:t>(Moyer-Packenham et al., 2019)</a:t>
            </a:r>
            <a:r>
              <a:rPr lang="zh-TW" altLang="en-US" sz="2000" dirty="0">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pic>
        <p:nvPicPr>
          <p:cNvPr id="11" name="圖片 10">
            <a:extLst>
              <a:ext uri="{FF2B5EF4-FFF2-40B4-BE49-F238E27FC236}">
                <a16:creationId xmlns:a16="http://schemas.microsoft.com/office/drawing/2014/main" id="{D0DCAADB-337D-2545-B7DA-9F39EECE31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678553"/>
            <a:ext cx="3629091" cy="2677797"/>
          </a:xfrm>
          <a:prstGeom prst="rect">
            <a:avLst/>
          </a:prstGeom>
          <a:ln>
            <a:noFill/>
          </a:ln>
          <a:effectLst>
            <a:outerShdw blurRad="190500" algn="tl" rotWithShape="0">
              <a:srgbClr val="000000">
                <a:alpha val="70000"/>
              </a:srgbClr>
            </a:outerShdw>
          </a:effectLst>
        </p:spPr>
      </p:pic>
      <p:sp>
        <p:nvSpPr>
          <p:cNvPr id="12" name="文字方塊 11">
            <a:extLst>
              <a:ext uri="{FF2B5EF4-FFF2-40B4-BE49-F238E27FC236}">
                <a16:creationId xmlns:a16="http://schemas.microsoft.com/office/drawing/2014/main" id="{59BA38B1-AC3B-804E-B5AA-396781CD1621}"/>
              </a:ext>
            </a:extLst>
          </p:cNvPr>
          <p:cNvSpPr txBox="1"/>
          <p:nvPr/>
        </p:nvSpPr>
        <p:spPr>
          <a:xfrm>
            <a:off x="6417945" y="6372265"/>
            <a:ext cx="6115050" cy="369332"/>
          </a:xfrm>
          <a:prstGeom prst="rect">
            <a:avLst/>
          </a:prstGeom>
          <a:noFill/>
        </p:spPr>
        <p:txBody>
          <a:bodyPr wrap="square">
            <a:spAutoFit/>
          </a:bodyPr>
          <a:lstStyle/>
          <a:p>
            <a:r>
              <a:rPr lang="en" altLang="zh-TW" sz="1800" dirty="0">
                <a:latin typeface="Heiti SC Medium" pitchFamily="2" charset="-128"/>
                <a:ea typeface="Heiti SC Medium" pitchFamily="2" charset="-128"/>
                <a:cs typeface="Times New Roman" panose="02020603050405020304" pitchFamily="18" charset="0"/>
              </a:rPr>
              <a:t>(Moyer-Packenham et al., 2019)</a:t>
            </a:r>
            <a:endParaRPr lang="zh-TW" altLang="en-US" dirty="0"/>
          </a:p>
        </p:txBody>
      </p:sp>
    </p:spTree>
    <p:extLst>
      <p:ext uri="{BB962C8B-B14F-4D97-AF65-F5344CB8AC3E}">
        <p14:creationId xmlns:p14="http://schemas.microsoft.com/office/powerpoint/2010/main" val="957021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849505" y="1045309"/>
            <a:ext cx="249299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模擬式教學</a:t>
            </a:r>
          </a:p>
        </p:txBody>
      </p:sp>
      <p:sp>
        <p:nvSpPr>
          <p:cNvPr id="9" name="矩形 8">
            <a:extLst>
              <a:ext uri="{FF2B5EF4-FFF2-40B4-BE49-F238E27FC236}">
                <a16:creationId xmlns:a16="http://schemas.microsoft.com/office/drawing/2014/main" id="{B9F3E5D4-2C74-DF44-B01E-C2484B046250}"/>
              </a:ext>
            </a:extLst>
          </p:cNvPr>
          <p:cNvSpPr/>
          <p:nvPr/>
        </p:nvSpPr>
        <p:spPr>
          <a:xfrm>
            <a:off x="1036320" y="2029626"/>
            <a:ext cx="307848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模擬式教學之優勢</a:t>
            </a:r>
          </a:p>
        </p:txBody>
      </p:sp>
      <p:sp>
        <p:nvSpPr>
          <p:cNvPr id="13" name="文字方塊 12">
            <a:extLst>
              <a:ext uri="{FF2B5EF4-FFF2-40B4-BE49-F238E27FC236}">
                <a16:creationId xmlns:a16="http://schemas.microsoft.com/office/drawing/2014/main" id="{E85611FF-5ADF-9A47-A1A8-2948CD1000B9}"/>
              </a:ext>
            </a:extLst>
          </p:cNvPr>
          <p:cNvSpPr txBox="1"/>
          <p:nvPr/>
        </p:nvSpPr>
        <p:spPr>
          <a:xfrm>
            <a:off x="1403985" y="2853856"/>
            <a:ext cx="8894445" cy="2677656"/>
          </a:xfrm>
          <a:prstGeom prst="rect">
            <a:avLst/>
          </a:prstGeom>
          <a:noFill/>
        </p:spPr>
        <p:txBody>
          <a:bodyPr wrap="square">
            <a:spAutoFit/>
          </a:bodyPr>
          <a:lstStyle/>
          <a:p>
            <a:pPr marL="457200" indent="-457200">
              <a:buAutoNum type="arabicPeriod"/>
            </a:pPr>
            <a:r>
              <a:rPr lang="zh-TW" altLang="en-US" sz="2400" dirty="0">
                <a:latin typeface="Heiti SC Medium" pitchFamily="2" charset="-128"/>
                <a:ea typeface="Heiti SC Medium" pitchFamily="2" charset="-128"/>
              </a:rPr>
              <a:t>幫助理解「抽象概念」、「動態過程」</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幫助學生理解實驗結果之間的關係</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適當的問題設計，能夠幫助學生運用知識解決問題</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協助複雜的計算，減輕學習過程的認知負荷</a:t>
            </a:r>
          </a:p>
        </p:txBody>
      </p:sp>
    </p:spTree>
    <p:extLst>
      <p:ext uri="{BB962C8B-B14F-4D97-AF65-F5344CB8AC3E}">
        <p14:creationId xmlns:p14="http://schemas.microsoft.com/office/powerpoint/2010/main" val="3692658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618672" y="1045309"/>
            <a:ext cx="295465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演算法視覺化</a:t>
            </a:r>
          </a:p>
        </p:txBody>
      </p:sp>
      <p:sp>
        <p:nvSpPr>
          <p:cNvPr id="9" name="矩形 8">
            <a:extLst>
              <a:ext uri="{FF2B5EF4-FFF2-40B4-BE49-F238E27FC236}">
                <a16:creationId xmlns:a16="http://schemas.microsoft.com/office/drawing/2014/main" id="{236C911E-F7AF-BD4D-8A27-90386854F7FD}"/>
              </a:ext>
            </a:extLst>
          </p:cNvPr>
          <p:cNvSpPr/>
          <p:nvPr/>
        </p:nvSpPr>
        <p:spPr>
          <a:xfrm>
            <a:off x="1036320" y="2029626"/>
            <a:ext cx="3078480" cy="66294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演算法視覺化之優勢</a:t>
            </a:r>
          </a:p>
        </p:txBody>
      </p:sp>
      <p:sp>
        <p:nvSpPr>
          <p:cNvPr id="10" name="文字方塊 9">
            <a:extLst>
              <a:ext uri="{FF2B5EF4-FFF2-40B4-BE49-F238E27FC236}">
                <a16:creationId xmlns:a16="http://schemas.microsoft.com/office/drawing/2014/main" id="{E61B56F3-E24C-FA47-901D-DCE7D6CDC0D3}"/>
              </a:ext>
            </a:extLst>
          </p:cNvPr>
          <p:cNvSpPr txBox="1"/>
          <p:nvPr/>
        </p:nvSpPr>
        <p:spPr>
          <a:xfrm>
            <a:off x="1403985" y="2979882"/>
            <a:ext cx="8265795" cy="830997"/>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給予學生</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控制演算法的執行步驟</a:t>
            </a:r>
            <a:r>
              <a:rPr lang="zh-TW" altLang="zh-TW" sz="2400" dirty="0">
                <a:effectLst/>
                <a:latin typeface="Heiti SC Medium" pitchFamily="2" charset="-128"/>
                <a:ea typeface="Heiti SC Medium" pitchFamily="2" charset="-128"/>
                <a:cs typeface="Times New Roman" panose="02020603050405020304" pitchFamily="18" charset="0"/>
              </a:rPr>
              <a:t>，能夠</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幫助學生拆解演算法的邏輯</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進而更深入地理解演算法</a:t>
            </a:r>
            <a:r>
              <a:rPr lang="en-US" altLang="zh-TW" sz="2400" dirty="0">
                <a:effectLst/>
                <a:latin typeface="Heiti SC Medium" pitchFamily="2" charset="-128"/>
                <a:ea typeface="Heiti SC Medium" pitchFamily="2" charset="-128"/>
              </a:rPr>
              <a:t>(Saraiya et al., 2004)</a:t>
            </a:r>
            <a:r>
              <a:rPr lang="zh-TW" altLang="zh-TW" sz="2400" dirty="0">
                <a:effectLst/>
                <a:latin typeface="Heiti SC Medium" pitchFamily="2" charset="-128"/>
                <a:ea typeface="Heiti SC Medium" pitchFamily="2" charset="-128"/>
              </a:rPr>
              <a:t> </a:t>
            </a:r>
            <a:r>
              <a:rPr lang="zh-TW" altLang="en-US" sz="2400" dirty="0">
                <a:effectLst/>
                <a:latin typeface="Heiti SC Medium" pitchFamily="2" charset="-128"/>
                <a:ea typeface="Heiti SC Medium" pitchFamily="2" charset="-128"/>
              </a:rPr>
              <a:t>。</a:t>
            </a:r>
            <a:endParaRPr lang="zh-TW" altLang="en-US" sz="2400" dirty="0">
              <a:latin typeface="Heiti SC Medium" pitchFamily="2" charset="-128"/>
              <a:ea typeface="Heiti SC Medium" pitchFamily="2" charset="-128"/>
            </a:endParaRPr>
          </a:p>
        </p:txBody>
      </p:sp>
      <p:sp>
        <p:nvSpPr>
          <p:cNvPr id="11" name="文字方塊 10">
            <a:extLst>
              <a:ext uri="{FF2B5EF4-FFF2-40B4-BE49-F238E27FC236}">
                <a16:creationId xmlns:a16="http://schemas.microsoft.com/office/drawing/2014/main" id="{E1026BFE-BB9D-7F4D-A97A-8910D35A707B}"/>
              </a:ext>
            </a:extLst>
          </p:cNvPr>
          <p:cNvSpPr txBox="1"/>
          <p:nvPr/>
        </p:nvSpPr>
        <p:spPr>
          <a:xfrm>
            <a:off x="1403984" y="4130965"/>
            <a:ext cx="9854566" cy="1200329"/>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透過</a:t>
            </a:r>
            <a:r>
              <a:rPr lang="zh-TW" altLang="en-US" sz="2400" dirty="0">
                <a:effectLst/>
                <a:latin typeface="Heiti SC Medium" pitchFamily="2" charset="-128"/>
                <a:ea typeface="Heiti SC Medium" pitchFamily="2" charset="-128"/>
                <a:cs typeface="Times New Roman" panose="02020603050405020304" pitchFamily="18" charset="0"/>
              </a:rPr>
              <a:t>視覺化的</a:t>
            </a:r>
            <a:r>
              <a:rPr lang="zh-TW" altLang="zh-TW" sz="2400" dirty="0">
                <a:effectLst/>
                <a:latin typeface="Heiti SC Medium" pitchFamily="2" charset="-128"/>
                <a:ea typeface="Heiti SC Medium" pitchFamily="2" charset="-128"/>
                <a:cs typeface="Times New Roman" panose="02020603050405020304" pitchFamily="18" charset="0"/>
              </a:rPr>
              <a:t>方式，</a:t>
            </a:r>
            <a:r>
              <a:rPr lang="zh-TW" altLang="en-US" sz="2400" dirty="0">
                <a:effectLst/>
                <a:highlight>
                  <a:srgbClr val="FFFF00"/>
                </a:highlight>
                <a:latin typeface="Heiti SC Medium" pitchFamily="2" charset="-128"/>
                <a:ea typeface="Heiti SC Medium" pitchFamily="2" charset="-128"/>
                <a:cs typeface="Times New Roman" panose="02020603050405020304" pitchFamily="18" charset="0"/>
              </a:rPr>
              <a:t>較容易</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將演算法的執行過程比喻成真實生活情境</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並</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透過動畫呈現</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能夠幫助學生理解</a:t>
            </a:r>
            <a:r>
              <a:rPr lang="zh-TW" altLang="zh-TW" sz="2400" dirty="0">
                <a:effectLst/>
                <a:latin typeface="Heiti SC Medium" pitchFamily="2" charset="-128"/>
                <a:ea typeface="Heiti SC Medium" pitchFamily="2" charset="-128"/>
                <a:cs typeface="Times New Roman" panose="02020603050405020304" pitchFamily="18" charset="0"/>
              </a:rPr>
              <a:t>，也讓學生能夠長期記憶演算法的概念</a:t>
            </a:r>
            <a:r>
              <a:rPr lang="en-US" altLang="zh-TW" sz="2400" dirty="0">
                <a:effectLst/>
                <a:latin typeface="Heiti SC Medium" pitchFamily="2" charset="-128"/>
                <a:ea typeface="Heiti SC Medium" pitchFamily="2" charset="-128"/>
              </a:rPr>
              <a:t>(Hansen, Narayanan, &amp; </a:t>
            </a:r>
            <a:r>
              <a:rPr lang="en-US" altLang="zh-TW" sz="2400" dirty="0" err="1">
                <a:effectLst/>
                <a:latin typeface="Heiti SC Medium" pitchFamily="2" charset="-128"/>
                <a:ea typeface="Heiti SC Medium" pitchFamily="2" charset="-128"/>
              </a:rPr>
              <a:t>Schrimpsher</a:t>
            </a:r>
            <a:r>
              <a:rPr lang="en-US" altLang="zh-TW" sz="2400" dirty="0">
                <a:effectLst/>
                <a:latin typeface="Heiti SC Medium" pitchFamily="2" charset="-128"/>
                <a:ea typeface="Heiti SC Medium" pitchFamily="2" charset="-128"/>
              </a:rPr>
              <a:t>, 2000)</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41992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文獻探討</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618672" y="1045309"/>
            <a:ext cx="295465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文獻探討總結</a:t>
            </a:r>
          </a:p>
        </p:txBody>
      </p:sp>
      <p:sp>
        <p:nvSpPr>
          <p:cNvPr id="6" name="矩形 5">
            <a:extLst>
              <a:ext uri="{FF2B5EF4-FFF2-40B4-BE49-F238E27FC236}">
                <a16:creationId xmlns:a16="http://schemas.microsoft.com/office/drawing/2014/main" id="{8626C9CC-458D-2340-B644-E992392D5503}"/>
              </a:ext>
            </a:extLst>
          </p:cNvPr>
          <p:cNvSpPr/>
          <p:nvPr/>
        </p:nvSpPr>
        <p:spPr>
          <a:xfrm>
            <a:off x="192405" y="5166360"/>
            <a:ext cx="4389120" cy="67437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人工智慧教育趨勢</a:t>
            </a:r>
          </a:p>
        </p:txBody>
      </p:sp>
      <p:sp>
        <p:nvSpPr>
          <p:cNvPr id="12" name="矩形 11">
            <a:extLst>
              <a:ext uri="{FF2B5EF4-FFF2-40B4-BE49-F238E27FC236}">
                <a16:creationId xmlns:a16="http://schemas.microsoft.com/office/drawing/2014/main" id="{98F32A7F-89E0-2744-8C08-F40DCA5DD7E7}"/>
              </a:ext>
            </a:extLst>
          </p:cNvPr>
          <p:cNvSpPr/>
          <p:nvPr/>
        </p:nvSpPr>
        <p:spPr>
          <a:xfrm>
            <a:off x="4581525" y="5166360"/>
            <a:ext cx="5158740" cy="6743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國高中階段人工智慧教育研究稀缺</a:t>
            </a:r>
          </a:p>
        </p:txBody>
      </p:sp>
      <p:sp>
        <p:nvSpPr>
          <p:cNvPr id="14" name="矩形 13">
            <a:extLst>
              <a:ext uri="{FF2B5EF4-FFF2-40B4-BE49-F238E27FC236}">
                <a16:creationId xmlns:a16="http://schemas.microsoft.com/office/drawing/2014/main" id="{3D934AA0-0284-5748-BEE8-46FAE09945DD}"/>
              </a:ext>
            </a:extLst>
          </p:cNvPr>
          <p:cNvSpPr/>
          <p:nvPr/>
        </p:nvSpPr>
        <p:spPr>
          <a:xfrm>
            <a:off x="1246822" y="4480560"/>
            <a:ext cx="7160895" cy="67437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演算法視覺化、模擬式教學之優勢</a:t>
            </a:r>
          </a:p>
        </p:txBody>
      </p:sp>
      <p:sp>
        <p:nvSpPr>
          <p:cNvPr id="16" name="矩形 15">
            <a:extLst>
              <a:ext uri="{FF2B5EF4-FFF2-40B4-BE49-F238E27FC236}">
                <a16:creationId xmlns:a16="http://schemas.microsoft.com/office/drawing/2014/main" id="{88CBFB3F-012A-644D-AB25-D95B73D2C29B}"/>
              </a:ext>
            </a:extLst>
          </p:cNvPr>
          <p:cNvSpPr/>
          <p:nvPr/>
        </p:nvSpPr>
        <p:spPr>
          <a:xfrm>
            <a:off x="834390" y="2457448"/>
            <a:ext cx="7776210" cy="67437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視覺化模擬輔助教學平台與其教學策略＋人工智慧教材</a:t>
            </a:r>
          </a:p>
        </p:txBody>
      </p:sp>
      <p:cxnSp>
        <p:nvCxnSpPr>
          <p:cNvPr id="17" name="直線箭頭接點 16">
            <a:extLst>
              <a:ext uri="{FF2B5EF4-FFF2-40B4-BE49-F238E27FC236}">
                <a16:creationId xmlns:a16="http://schemas.microsoft.com/office/drawing/2014/main" id="{BCF8AA95-9EE3-1B4C-B361-4C9FFE418238}"/>
              </a:ext>
            </a:extLst>
          </p:cNvPr>
          <p:cNvCxnSpPr>
            <a:cxnSpLocks/>
          </p:cNvCxnSpPr>
          <p:nvPr/>
        </p:nvCxnSpPr>
        <p:spPr>
          <a:xfrm flipV="1">
            <a:off x="1714828" y="3261031"/>
            <a:ext cx="0" cy="108585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a:extLst>
              <a:ext uri="{FF2B5EF4-FFF2-40B4-BE49-F238E27FC236}">
                <a16:creationId xmlns:a16="http://schemas.microsoft.com/office/drawing/2014/main" id="{08237940-4210-EB45-8CA9-5DC60CE4FBAC}"/>
              </a:ext>
            </a:extLst>
          </p:cNvPr>
          <p:cNvGrpSpPr/>
          <p:nvPr/>
        </p:nvGrpSpPr>
        <p:grpSpPr>
          <a:xfrm>
            <a:off x="2769249" y="3261031"/>
            <a:ext cx="1677021" cy="581928"/>
            <a:chOff x="1394460" y="4160520"/>
            <a:chExt cx="1677021" cy="581928"/>
          </a:xfrm>
        </p:grpSpPr>
        <p:cxnSp>
          <p:nvCxnSpPr>
            <p:cNvPr id="18" name="直線箭頭接點 17">
              <a:extLst>
                <a:ext uri="{FF2B5EF4-FFF2-40B4-BE49-F238E27FC236}">
                  <a16:creationId xmlns:a16="http://schemas.microsoft.com/office/drawing/2014/main" id="{7AA3F5C7-73CD-D54A-A77F-121155C262BF}"/>
                </a:ext>
              </a:extLst>
            </p:cNvPr>
            <p:cNvCxnSpPr>
              <a:cxnSpLocks/>
            </p:cNvCxnSpPr>
            <p:nvPr/>
          </p:nvCxnSpPr>
          <p:spPr>
            <a:xfrm>
              <a:off x="1394460" y="4718586"/>
              <a:ext cx="1677021"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9008C0C6-D0DB-F94A-A4EC-1CBE715D318B}"/>
                </a:ext>
              </a:extLst>
            </p:cNvPr>
            <p:cNvCxnSpPr>
              <a:cxnSpLocks/>
            </p:cNvCxnSpPr>
            <p:nvPr/>
          </p:nvCxnSpPr>
          <p:spPr>
            <a:xfrm>
              <a:off x="1426845" y="4160520"/>
              <a:ext cx="0" cy="58192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0" name="文字方塊 19">
            <a:extLst>
              <a:ext uri="{FF2B5EF4-FFF2-40B4-BE49-F238E27FC236}">
                <a16:creationId xmlns:a16="http://schemas.microsoft.com/office/drawing/2014/main" id="{66B62394-99D2-D74B-AFC5-E7B5CE7D79A9}"/>
              </a:ext>
            </a:extLst>
          </p:cNvPr>
          <p:cNvSpPr txBox="1"/>
          <p:nvPr/>
        </p:nvSpPr>
        <p:spPr>
          <a:xfrm>
            <a:off x="4678060" y="3435964"/>
            <a:ext cx="6077570" cy="830997"/>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目的：</a:t>
            </a:r>
            <a:r>
              <a:rPr lang="zh-TW" altLang="zh-TW" sz="2400" kern="0" dirty="0">
                <a:effectLst/>
                <a:latin typeface="Heiti SC Medium" pitchFamily="2" charset="-128"/>
                <a:ea typeface="Heiti SC Medium" pitchFamily="2" charset="-128"/>
                <a:cs typeface="Times New Roman" panose="02020603050405020304" pitchFamily="18" charset="0"/>
              </a:rPr>
              <a:t>教導高中學生學習類神經網路演算法</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latin typeface="Heiti SC Medium" pitchFamily="2" charset="-128"/>
                <a:ea typeface="Heiti SC Medium" pitchFamily="2" charset="-128"/>
                <a:cs typeface="Times New Roman" panose="02020603050405020304" pitchFamily="18" charset="0"/>
              </a:rPr>
              <a:t>	</a:t>
            </a:r>
            <a:r>
              <a:rPr lang="zh-TW" altLang="en-US" sz="2400" kern="0" dirty="0">
                <a:latin typeface="Heiti SC Medium" pitchFamily="2" charset="-128"/>
                <a:ea typeface="Heiti SC Medium" pitchFamily="2" charset="-128"/>
                <a:cs typeface="Times New Roman" panose="02020603050405020304" pitchFamily="18" charset="0"/>
              </a:rPr>
              <a:t>並評估其策略對學生的影響</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196591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35</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結論與建議</a:t>
            </a:r>
          </a:p>
        </p:txBody>
      </p:sp>
      <p:sp>
        <p:nvSpPr>
          <p:cNvPr id="9" name="矩形 2">
            <a:extLst>
              <a:ext uri="{FF2B5EF4-FFF2-40B4-BE49-F238E27FC236}">
                <a16:creationId xmlns:a16="http://schemas.microsoft.com/office/drawing/2014/main" id="{0F9B113A-8651-F946-A1AF-2B4876CA297D}"/>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53172B31-7499-1541-AAE0-57C42AEE2BDF}"/>
              </a:ext>
            </a:extLst>
          </p:cNvPr>
          <p:cNvSpPr txBox="1"/>
          <p:nvPr/>
        </p:nvSpPr>
        <p:spPr>
          <a:xfrm>
            <a:off x="5182929" y="1699944"/>
            <a:ext cx="1826141" cy="584775"/>
          </a:xfrm>
          <a:prstGeom prst="rect">
            <a:avLst/>
          </a:prstGeom>
          <a:noFill/>
        </p:spPr>
        <p:txBody>
          <a:bodyPr wrap="none" rtlCol="0">
            <a:spAutoFit/>
          </a:bodyPr>
          <a:lstStyle/>
          <a:p>
            <a:r>
              <a:rPr kumimoji="1" lang="zh-TW" altLang="en-US" sz="3200" dirty="0">
                <a:latin typeface="Heiti SC Medium" pitchFamily="2" charset="-128"/>
                <a:ea typeface="Heiti SC Medium" pitchFamily="2" charset="-128"/>
              </a:rPr>
              <a:t>研究方法</a:t>
            </a:r>
          </a:p>
        </p:txBody>
      </p:sp>
      <p:sp>
        <p:nvSpPr>
          <p:cNvPr id="11" name="文字方塊 10">
            <a:extLst>
              <a:ext uri="{FF2B5EF4-FFF2-40B4-BE49-F238E27FC236}">
                <a16:creationId xmlns:a16="http://schemas.microsoft.com/office/drawing/2014/main" id="{5E67505E-E080-9349-A160-CDFEA46034CF}"/>
              </a:ext>
            </a:extLst>
          </p:cNvPr>
          <p:cNvSpPr txBox="1"/>
          <p:nvPr/>
        </p:nvSpPr>
        <p:spPr>
          <a:xfrm>
            <a:off x="3678514" y="2846289"/>
            <a:ext cx="4834970" cy="2554545"/>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研究設計與架構</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研究實驗參與者</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視覺化模擬輔助教學</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研究程序</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研究工具</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91334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研究設計與架構</a:t>
            </a:r>
          </a:p>
        </p:txBody>
      </p:sp>
      <p:pic>
        <p:nvPicPr>
          <p:cNvPr id="9" name="圖片 8">
            <a:extLst>
              <a:ext uri="{FF2B5EF4-FFF2-40B4-BE49-F238E27FC236}">
                <a16:creationId xmlns:a16="http://schemas.microsoft.com/office/drawing/2014/main" id="{2E11958A-9AD7-A54E-B011-675537E31F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9587" y="2321877"/>
            <a:ext cx="8292826" cy="33801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2020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研究實驗參與者</a:t>
            </a:r>
            <a:endParaRPr kumimoji="1" lang="en-US" altLang="zh-TW" sz="3600" dirty="0">
              <a:latin typeface="Heiti SC Medium" pitchFamily="2" charset="-128"/>
              <a:ea typeface="Heiti SC Medium" pitchFamily="2" charset="-128"/>
            </a:endParaRPr>
          </a:p>
        </p:txBody>
      </p:sp>
      <p:pic>
        <p:nvPicPr>
          <p:cNvPr id="6" name="圖片 5">
            <a:extLst>
              <a:ext uri="{FF2B5EF4-FFF2-40B4-BE49-F238E27FC236}">
                <a16:creationId xmlns:a16="http://schemas.microsoft.com/office/drawing/2014/main" id="{49CECAB7-AE1D-3D40-9B6D-A1BE3C7E26C4}"/>
              </a:ext>
            </a:extLst>
          </p:cNvPr>
          <p:cNvPicPr>
            <a:picLocks noChangeAspect="1"/>
          </p:cNvPicPr>
          <p:nvPr/>
        </p:nvPicPr>
        <p:blipFill>
          <a:blip r:embed="rId2"/>
          <a:stretch>
            <a:fillRect/>
          </a:stretch>
        </p:blipFill>
        <p:spPr>
          <a:xfrm>
            <a:off x="1555750" y="3325495"/>
            <a:ext cx="9080500" cy="2768600"/>
          </a:xfrm>
          <a:prstGeom prst="rect">
            <a:avLst/>
          </a:prstGeom>
          <a:ln>
            <a:noFill/>
          </a:ln>
          <a:effectLst>
            <a:outerShdw blurRad="190500" algn="tl" rotWithShape="0">
              <a:srgbClr val="000000">
                <a:alpha val="70000"/>
              </a:srgbClr>
            </a:outerShdw>
          </a:effectLst>
        </p:spPr>
      </p:pic>
      <p:sp>
        <p:nvSpPr>
          <p:cNvPr id="10" name="文字方塊 9">
            <a:extLst>
              <a:ext uri="{FF2B5EF4-FFF2-40B4-BE49-F238E27FC236}">
                <a16:creationId xmlns:a16="http://schemas.microsoft.com/office/drawing/2014/main" id="{5934FDF2-D1B1-3749-904A-EC77A7ADD61A}"/>
              </a:ext>
            </a:extLst>
          </p:cNvPr>
          <p:cNvSpPr txBox="1"/>
          <p:nvPr/>
        </p:nvSpPr>
        <p:spPr>
          <a:xfrm>
            <a:off x="1403985" y="2182503"/>
            <a:ext cx="9717406" cy="830997"/>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本研究的參與者為臺灣台北市某高中學生，</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其均為資訊科技概論課程之高一學生（</a:t>
            </a:r>
            <a:r>
              <a:rPr lang="en-US" altLang="zh-TW" sz="2400" dirty="0">
                <a:effectLst/>
                <a:latin typeface="Heiti SC Medium" pitchFamily="2" charset="-128"/>
                <a:ea typeface="Heiti SC Medium" pitchFamily="2" charset="-128"/>
              </a:rPr>
              <a:t>11 </a:t>
            </a:r>
            <a:r>
              <a:rPr lang="zh-TW" altLang="zh-TW" sz="2400" dirty="0">
                <a:effectLst/>
                <a:latin typeface="Heiti SC Medium" pitchFamily="2" charset="-128"/>
                <a:ea typeface="Heiti SC Medium" pitchFamily="2" charset="-128"/>
                <a:cs typeface="Times New Roman" panose="02020603050405020304" pitchFamily="18" charset="0"/>
              </a:rPr>
              <a:t>年級，平均年齡為</a:t>
            </a:r>
            <a:r>
              <a:rPr lang="en-US" altLang="zh-TW" sz="2400" dirty="0">
                <a:effectLst/>
                <a:latin typeface="Heiti SC Medium" pitchFamily="2" charset="-128"/>
                <a:ea typeface="Heiti SC Medium" pitchFamily="2" charset="-128"/>
              </a:rPr>
              <a:t> 17 </a:t>
            </a:r>
            <a:r>
              <a:rPr lang="zh-TW" altLang="zh-TW" sz="2400" dirty="0">
                <a:effectLst/>
                <a:latin typeface="Heiti SC Medium" pitchFamily="2" charset="-128"/>
                <a:ea typeface="Heiti SC Medium" pitchFamily="2" charset="-128"/>
                <a:cs typeface="Times New Roman" panose="02020603050405020304" pitchFamily="18" charset="0"/>
              </a:rPr>
              <a:t>歲）</a:t>
            </a:r>
            <a:r>
              <a:rPr lang="zh-TW" altLang="en-US"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spTree>
    <p:extLst>
      <p:ext uri="{BB962C8B-B14F-4D97-AF65-F5344CB8AC3E}">
        <p14:creationId xmlns:p14="http://schemas.microsoft.com/office/powerpoint/2010/main" val="3388364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38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pic>
        <p:nvPicPr>
          <p:cNvPr id="9" name="圖片 8">
            <a:extLst>
              <a:ext uri="{FF2B5EF4-FFF2-40B4-BE49-F238E27FC236}">
                <a16:creationId xmlns:a16="http://schemas.microsoft.com/office/drawing/2014/main" id="{B4E1662F-FF45-2047-B7D5-BFEF399C37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961" y="2692301"/>
            <a:ext cx="7314078" cy="3378500"/>
          </a:xfrm>
          <a:prstGeom prst="rect">
            <a:avLst/>
          </a:prstGeom>
          <a:ln>
            <a:noFill/>
          </a:ln>
          <a:effectLst>
            <a:outerShdw blurRad="190500" algn="tl" rotWithShape="0">
              <a:srgbClr val="000000">
                <a:alpha val="70000"/>
              </a:srgbClr>
            </a:outerShdw>
          </a:effectLst>
        </p:spPr>
      </p:pic>
      <p:sp>
        <p:nvSpPr>
          <p:cNvPr id="10" name="矩形 9">
            <a:extLst>
              <a:ext uri="{FF2B5EF4-FFF2-40B4-BE49-F238E27FC236}">
                <a16:creationId xmlns:a16="http://schemas.microsoft.com/office/drawing/2014/main" id="{0491C394-32AF-3E4E-99D7-789392D57F99}"/>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視覺化模擬輔助教學策略</a:t>
            </a:r>
          </a:p>
        </p:txBody>
      </p:sp>
    </p:spTree>
    <p:extLst>
      <p:ext uri="{BB962C8B-B14F-4D97-AF65-F5344CB8AC3E}">
        <p14:creationId xmlns:p14="http://schemas.microsoft.com/office/powerpoint/2010/main" val="3881441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40A33D6-0756-D840-B18C-000F585CFFFE}"/>
              </a:ext>
            </a:extLst>
          </p:cNvPr>
          <p:cNvSpPr>
            <a:spLocks noGrp="1"/>
          </p:cNvSpPr>
          <p:nvPr>
            <p:ph type="sldNum" sz="quarter" idx="12"/>
          </p:nvPr>
        </p:nvSpPr>
        <p:spPr/>
        <p:txBody>
          <a:bodyPr/>
          <a:lstStyle/>
          <a:p>
            <a:fld id="{699AC1C8-A825-2A49-89BC-7712B85039F8}" type="slidenum">
              <a:rPr kumimoji="1" lang="zh-TW" altLang="en-US" smtClean="0"/>
              <a:t>39</a:t>
            </a:fld>
            <a:endParaRPr kumimoji="1" lang="zh-TW" altLang="en-US"/>
          </a:p>
        </p:txBody>
      </p:sp>
      <p:pic>
        <p:nvPicPr>
          <p:cNvPr id="4" name="圖片 3">
            <a:extLst>
              <a:ext uri="{FF2B5EF4-FFF2-40B4-BE49-F238E27FC236}">
                <a16:creationId xmlns:a16="http://schemas.microsoft.com/office/drawing/2014/main" id="{5E0207FC-227B-D14E-9FF4-62C4E88397B0}"/>
              </a:ext>
            </a:extLst>
          </p:cNvPr>
          <p:cNvPicPr>
            <a:picLocks noChangeAspect="1"/>
          </p:cNvPicPr>
          <p:nvPr/>
        </p:nvPicPr>
        <p:blipFill>
          <a:blip r:embed="rId2"/>
          <a:stretch>
            <a:fillRect/>
          </a:stretch>
        </p:blipFill>
        <p:spPr>
          <a:xfrm>
            <a:off x="693420" y="2368550"/>
            <a:ext cx="3524250" cy="2349500"/>
          </a:xfrm>
          <a:prstGeom prst="rect">
            <a:avLst/>
          </a:prstGeom>
          <a:ln>
            <a:noFill/>
          </a:ln>
          <a:effectLst>
            <a:outerShdw blurRad="190500" algn="tl" rotWithShape="0">
              <a:srgbClr val="000000">
                <a:alpha val="70000"/>
              </a:srgbClr>
            </a:outerShdw>
          </a:effectLst>
        </p:spPr>
      </p:pic>
      <p:sp>
        <p:nvSpPr>
          <p:cNvPr id="5" name="矩形 4">
            <a:extLst>
              <a:ext uri="{FF2B5EF4-FFF2-40B4-BE49-F238E27FC236}">
                <a16:creationId xmlns:a16="http://schemas.microsoft.com/office/drawing/2014/main" id="{C68ACC7E-FD39-A34F-A8B6-2261078C5D9F}"/>
              </a:ext>
            </a:extLst>
          </p:cNvPr>
          <p:cNvSpPr/>
          <p:nvPr/>
        </p:nvSpPr>
        <p:spPr>
          <a:xfrm>
            <a:off x="361950" y="578016"/>
            <a:ext cx="219837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概念理解</a:t>
            </a:r>
          </a:p>
        </p:txBody>
      </p:sp>
      <p:pic>
        <p:nvPicPr>
          <p:cNvPr id="7" name="圖片 6">
            <a:extLst>
              <a:ext uri="{FF2B5EF4-FFF2-40B4-BE49-F238E27FC236}">
                <a16:creationId xmlns:a16="http://schemas.microsoft.com/office/drawing/2014/main" id="{3B805454-0A6D-5746-8078-77EFC25DB402}"/>
              </a:ext>
            </a:extLst>
          </p:cNvPr>
          <p:cNvPicPr>
            <a:picLocks noChangeAspect="1"/>
          </p:cNvPicPr>
          <p:nvPr/>
        </p:nvPicPr>
        <p:blipFill>
          <a:blip r:embed="rId3"/>
          <a:stretch>
            <a:fillRect/>
          </a:stretch>
        </p:blipFill>
        <p:spPr>
          <a:xfrm>
            <a:off x="4770120" y="1159488"/>
            <a:ext cx="4734028" cy="2612555"/>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8D699E70-068B-5D4C-B9ED-29F319FD734D}"/>
              </a:ext>
            </a:extLst>
          </p:cNvPr>
          <p:cNvPicPr>
            <a:picLocks noChangeAspect="1"/>
          </p:cNvPicPr>
          <p:nvPr/>
        </p:nvPicPr>
        <p:blipFill>
          <a:blip r:embed="rId4"/>
          <a:stretch>
            <a:fillRect/>
          </a:stretch>
        </p:blipFill>
        <p:spPr>
          <a:xfrm>
            <a:off x="6520730" y="3543300"/>
            <a:ext cx="4664990" cy="2519884"/>
          </a:xfrm>
          <a:prstGeom prst="rect">
            <a:avLst/>
          </a:prstGeom>
          <a:ln>
            <a:noFill/>
          </a:ln>
          <a:effectLst>
            <a:outerShdw blurRad="190500" algn="tl" rotWithShape="0">
              <a:srgbClr val="000000">
                <a:alpha val="70000"/>
              </a:srgbClr>
            </a:outerShdw>
          </a:effectLst>
        </p:spPr>
      </p:pic>
      <p:sp>
        <p:nvSpPr>
          <p:cNvPr id="12" name="文字方塊 11">
            <a:extLst>
              <a:ext uri="{FF2B5EF4-FFF2-40B4-BE49-F238E27FC236}">
                <a16:creationId xmlns:a16="http://schemas.microsoft.com/office/drawing/2014/main" id="{CE5BF066-18DF-0A47-A75F-FF0A2AD7F527}"/>
              </a:ext>
            </a:extLst>
          </p:cNvPr>
          <p:cNvSpPr txBox="1"/>
          <p:nvPr/>
        </p:nvSpPr>
        <p:spPr>
          <a:xfrm>
            <a:off x="7350516" y="6138802"/>
            <a:ext cx="1502709" cy="400110"/>
          </a:xfrm>
          <a:prstGeom prst="rect">
            <a:avLst/>
          </a:prstGeom>
          <a:noFill/>
        </p:spPr>
        <p:txBody>
          <a:bodyPr wrap="square">
            <a:spAutoFit/>
          </a:bodyPr>
          <a:lstStyle/>
          <a:p>
            <a:r>
              <a:rPr lang="zh-TW" altLang="en-US" sz="2000" dirty="0">
                <a:latin typeface="Heiti SC Medium" pitchFamily="2" charset="-128"/>
                <a:ea typeface="Heiti SC Medium" pitchFamily="2" charset="-128"/>
                <a:cs typeface="Times New Roman" panose="02020603050405020304" pitchFamily="18" charset="0"/>
              </a:rPr>
              <a:t>教學投影片</a:t>
            </a:r>
            <a:endParaRPr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1972184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pic>
        <p:nvPicPr>
          <p:cNvPr id="16" name="圖片 15">
            <a:extLst>
              <a:ext uri="{FF2B5EF4-FFF2-40B4-BE49-F238E27FC236}">
                <a16:creationId xmlns:a16="http://schemas.microsoft.com/office/drawing/2014/main" id="{8AED5A06-83F0-AF4A-AA24-32E3F93B3681}"/>
              </a:ext>
            </a:extLst>
          </p:cNvPr>
          <p:cNvPicPr>
            <a:picLocks noChangeAspect="1"/>
          </p:cNvPicPr>
          <p:nvPr/>
        </p:nvPicPr>
        <p:blipFill>
          <a:blip r:embed="rId2"/>
          <a:stretch>
            <a:fillRect/>
          </a:stretch>
        </p:blipFill>
        <p:spPr>
          <a:xfrm>
            <a:off x="7517544" y="1957069"/>
            <a:ext cx="2947986" cy="1965324"/>
          </a:xfrm>
          <a:prstGeom prst="rect">
            <a:avLst/>
          </a:prstGeom>
          <a:ln>
            <a:noFill/>
          </a:ln>
          <a:effectLst>
            <a:outerShdw blurRad="190500" algn="tl" rotWithShape="0">
              <a:srgbClr val="000000">
                <a:alpha val="70000"/>
              </a:srgbClr>
            </a:outerShdw>
          </a:effectLst>
        </p:spPr>
      </p:pic>
      <p:pic>
        <p:nvPicPr>
          <p:cNvPr id="18" name="圖片 17">
            <a:extLst>
              <a:ext uri="{FF2B5EF4-FFF2-40B4-BE49-F238E27FC236}">
                <a16:creationId xmlns:a16="http://schemas.microsoft.com/office/drawing/2014/main" id="{4D820610-B4CE-5E4C-AAF0-B12C3D629BA2}"/>
              </a:ext>
            </a:extLst>
          </p:cNvPr>
          <p:cNvPicPr>
            <a:picLocks noChangeAspect="1"/>
          </p:cNvPicPr>
          <p:nvPr/>
        </p:nvPicPr>
        <p:blipFill rotWithShape="1">
          <a:blip r:embed="rId3"/>
          <a:srcRect t="18666" b="11667"/>
          <a:stretch/>
        </p:blipFill>
        <p:spPr>
          <a:xfrm>
            <a:off x="194452" y="2537455"/>
            <a:ext cx="3156364" cy="3298401"/>
          </a:xfrm>
          <a:prstGeom prst="rect">
            <a:avLst/>
          </a:prstGeom>
          <a:ln>
            <a:noFill/>
          </a:ln>
          <a:effectLst>
            <a:outerShdw blurRad="190500" algn="tl" rotWithShape="0">
              <a:srgbClr val="000000">
                <a:alpha val="70000"/>
              </a:srgbClr>
            </a:outerShdw>
          </a:effectLst>
        </p:spPr>
      </p:pic>
      <p:pic>
        <p:nvPicPr>
          <p:cNvPr id="20" name="圖片 19">
            <a:extLst>
              <a:ext uri="{FF2B5EF4-FFF2-40B4-BE49-F238E27FC236}">
                <a16:creationId xmlns:a16="http://schemas.microsoft.com/office/drawing/2014/main" id="{9AC1206F-12C4-1342-A512-309C98E2FC4C}"/>
              </a:ext>
            </a:extLst>
          </p:cNvPr>
          <p:cNvPicPr>
            <a:picLocks noChangeAspect="1"/>
          </p:cNvPicPr>
          <p:nvPr/>
        </p:nvPicPr>
        <p:blipFill>
          <a:blip r:embed="rId4"/>
          <a:stretch>
            <a:fillRect/>
          </a:stretch>
        </p:blipFill>
        <p:spPr>
          <a:xfrm>
            <a:off x="3512821" y="1957069"/>
            <a:ext cx="3523956" cy="2351858"/>
          </a:xfrm>
          <a:prstGeom prst="rect">
            <a:avLst/>
          </a:prstGeom>
          <a:ln>
            <a:noFill/>
          </a:ln>
          <a:effectLst>
            <a:outerShdw blurRad="190500" algn="tl" rotWithShape="0">
              <a:srgbClr val="000000">
                <a:alpha val="70000"/>
              </a:srgbClr>
            </a:outerShdw>
          </a:effectLst>
        </p:spPr>
      </p:pic>
      <p:pic>
        <p:nvPicPr>
          <p:cNvPr id="22" name="圖片 21">
            <a:extLst>
              <a:ext uri="{FF2B5EF4-FFF2-40B4-BE49-F238E27FC236}">
                <a16:creationId xmlns:a16="http://schemas.microsoft.com/office/drawing/2014/main" id="{8ACD48AE-D5D0-D94A-B0C8-8CE62C4FE701}"/>
              </a:ext>
            </a:extLst>
          </p:cNvPr>
          <p:cNvPicPr>
            <a:picLocks noChangeAspect="1"/>
          </p:cNvPicPr>
          <p:nvPr/>
        </p:nvPicPr>
        <p:blipFill>
          <a:blip r:embed="rId5"/>
          <a:stretch>
            <a:fillRect/>
          </a:stretch>
        </p:blipFill>
        <p:spPr>
          <a:xfrm>
            <a:off x="3946464" y="4437196"/>
            <a:ext cx="3523955" cy="2345198"/>
          </a:xfrm>
          <a:prstGeom prst="rect">
            <a:avLst/>
          </a:prstGeom>
          <a:ln>
            <a:noFill/>
          </a:ln>
          <a:effectLst>
            <a:outerShdw blurRad="190500" algn="tl" rotWithShape="0">
              <a:srgbClr val="000000">
                <a:alpha val="70000"/>
              </a:srgbClr>
            </a:outerShdw>
          </a:effectLst>
        </p:spPr>
      </p:pic>
      <p:pic>
        <p:nvPicPr>
          <p:cNvPr id="24" name="圖片 23">
            <a:extLst>
              <a:ext uri="{FF2B5EF4-FFF2-40B4-BE49-F238E27FC236}">
                <a16:creationId xmlns:a16="http://schemas.microsoft.com/office/drawing/2014/main" id="{E8B8ED75-51C4-0343-B060-A13422B7209E}"/>
              </a:ext>
            </a:extLst>
          </p:cNvPr>
          <p:cNvPicPr>
            <a:picLocks noChangeAspect="1"/>
          </p:cNvPicPr>
          <p:nvPr/>
        </p:nvPicPr>
        <p:blipFill>
          <a:blip r:embed="rId6"/>
          <a:stretch>
            <a:fillRect/>
          </a:stretch>
        </p:blipFill>
        <p:spPr>
          <a:xfrm>
            <a:off x="8066067" y="4038915"/>
            <a:ext cx="3746192" cy="2104134"/>
          </a:xfrm>
          <a:prstGeom prst="rect">
            <a:avLst/>
          </a:prstGeom>
          <a:ln>
            <a:noFill/>
          </a:ln>
          <a:effectLst>
            <a:outerShdw blurRad="190500" algn="tl" rotWithShape="0">
              <a:srgbClr val="000000">
                <a:alpha val="70000"/>
              </a:srgbClr>
            </a:outerShdw>
          </a:effectLst>
        </p:spPr>
      </p:pic>
      <p:sp>
        <p:nvSpPr>
          <p:cNvPr id="25" name="文字方塊 24">
            <a:extLst>
              <a:ext uri="{FF2B5EF4-FFF2-40B4-BE49-F238E27FC236}">
                <a16:creationId xmlns:a16="http://schemas.microsoft.com/office/drawing/2014/main" id="{6DCF4A4C-4F27-E346-8F6E-3D2653A6CBF4}"/>
              </a:ext>
            </a:extLst>
          </p:cNvPr>
          <p:cNvSpPr txBox="1"/>
          <p:nvPr/>
        </p:nvSpPr>
        <p:spPr>
          <a:xfrm>
            <a:off x="7721183" y="6286439"/>
            <a:ext cx="2916183" cy="461665"/>
          </a:xfrm>
          <a:prstGeom prst="rect">
            <a:avLst/>
          </a:prstGeom>
          <a:noFill/>
        </p:spPr>
        <p:txBody>
          <a:bodyPr wrap="none" rtlCol="0">
            <a:spAutoFit/>
          </a:bodyPr>
          <a:lstStyle/>
          <a:p>
            <a:r>
              <a:rPr lang="en-US" altLang="zh-TW" sz="2400" dirty="0">
                <a:latin typeface="Heiti SC Medium" pitchFamily="2" charset="-128"/>
                <a:ea typeface="Heiti SC Medium" pitchFamily="2" charset="-128"/>
              </a:rPr>
              <a:t>(Stone et al., 2016)</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57856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D5FFD65-D821-4C4F-89ED-E37FE86B8937}"/>
              </a:ext>
            </a:extLst>
          </p:cNvPr>
          <p:cNvSpPr>
            <a:spLocks noGrp="1"/>
          </p:cNvSpPr>
          <p:nvPr>
            <p:ph type="sldNum" sz="quarter" idx="12"/>
          </p:nvPr>
        </p:nvSpPr>
        <p:spPr/>
        <p:txBody>
          <a:bodyPr/>
          <a:lstStyle/>
          <a:p>
            <a:fld id="{699AC1C8-A825-2A49-89BC-7712B85039F8}" type="slidenum">
              <a:rPr kumimoji="1" lang="zh-TW" altLang="en-US" smtClean="0"/>
              <a:t>40</a:t>
            </a:fld>
            <a:endParaRPr kumimoji="1" lang="zh-TW" altLang="en-US"/>
          </a:p>
        </p:txBody>
      </p:sp>
      <p:pic>
        <p:nvPicPr>
          <p:cNvPr id="4" name="圖片 3">
            <a:extLst>
              <a:ext uri="{FF2B5EF4-FFF2-40B4-BE49-F238E27FC236}">
                <a16:creationId xmlns:a16="http://schemas.microsoft.com/office/drawing/2014/main" id="{B0031D29-1BEB-A44D-8918-357A6EDA419F}"/>
              </a:ext>
            </a:extLst>
          </p:cNvPr>
          <p:cNvPicPr>
            <a:picLocks noChangeAspect="1"/>
          </p:cNvPicPr>
          <p:nvPr/>
        </p:nvPicPr>
        <p:blipFill>
          <a:blip r:embed="rId2"/>
          <a:stretch>
            <a:fillRect/>
          </a:stretch>
        </p:blipFill>
        <p:spPr>
          <a:xfrm>
            <a:off x="398411" y="1740959"/>
            <a:ext cx="3960000" cy="2972684"/>
          </a:xfrm>
          <a:prstGeom prst="rect">
            <a:avLst/>
          </a:prstGeom>
          <a:ln>
            <a:noFill/>
          </a:ln>
          <a:effectLst>
            <a:outerShdw blurRad="190500" algn="tl" rotWithShape="0">
              <a:srgbClr val="000000">
                <a:alpha val="70000"/>
              </a:srgbClr>
            </a:outerShdw>
          </a:effectLst>
        </p:spPr>
      </p:pic>
      <p:pic>
        <p:nvPicPr>
          <p:cNvPr id="6" name="圖片 5">
            <a:extLst>
              <a:ext uri="{FF2B5EF4-FFF2-40B4-BE49-F238E27FC236}">
                <a16:creationId xmlns:a16="http://schemas.microsoft.com/office/drawing/2014/main" id="{81DACBE3-7EDC-2F4F-B94C-8E149A901376}"/>
              </a:ext>
            </a:extLst>
          </p:cNvPr>
          <p:cNvPicPr>
            <a:picLocks noChangeAspect="1"/>
          </p:cNvPicPr>
          <p:nvPr/>
        </p:nvPicPr>
        <p:blipFill>
          <a:blip r:embed="rId3"/>
          <a:stretch>
            <a:fillRect/>
          </a:stretch>
        </p:blipFill>
        <p:spPr>
          <a:xfrm>
            <a:off x="4539898" y="411480"/>
            <a:ext cx="3888000" cy="4613857"/>
          </a:xfrm>
          <a:prstGeom prst="rect">
            <a:avLst/>
          </a:prstGeom>
          <a:ln>
            <a:noFill/>
          </a:ln>
          <a:effectLst>
            <a:outerShdw blurRad="190500" algn="tl" rotWithShape="0">
              <a:srgbClr val="000000">
                <a:alpha val="70000"/>
              </a:srgbClr>
            </a:outerShdw>
          </a:effectLst>
        </p:spPr>
      </p:pic>
      <p:pic>
        <p:nvPicPr>
          <p:cNvPr id="8" name="圖片 7">
            <a:extLst>
              <a:ext uri="{FF2B5EF4-FFF2-40B4-BE49-F238E27FC236}">
                <a16:creationId xmlns:a16="http://schemas.microsoft.com/office/drawing/2014/main" id="{0E1B13B8-A631-E941-9418-77862D6B34D1}"/>
              </a:ext>
            </a:extLst>
          </p:cNvPr>
          <p:cNvPicPr>
            <a:picLocks noChangeAspect="1"/>
          </p:cNvPicPr>
          <p:nvPr/>
        </p:nvPicPr>
        <p:blipFill>
          <a:blip r:embed="rId4"/>
          <a:stretch>
            <a:fillRect/>
          </a:stretch>
        </p:blipFill>
        <p:spPr>
          <a:xfrm>
            <a:off x="7652103" y="962970"/>
            <a:ext cx="3888000" cy="5229240"/>
          </a:xfrm>
          <a:prstGeom prst="rect">
            <a:avLst/>
          </a:prstGeom>
          <a:ln>
            <a:noFill/>
          </a:ln>
          <a:effectLst>
            <a:outerShdw blurRad="190500" algn="tl" rotWithShape="0">
              <a:srgbClr val="000000">
                <a:alpha val="70000"/>
              </a:srgbClr>
            </a:outerShdw>
          </a:effectLst>
        </p:spPr>
      </p:pic>
      <p:sp>
        <p:nvSpPr>
          <p:cNvPr id="9" name="文字方塊 8">
            <a:extLst>
              <a:ext uri="{FF2B5EF4-FFF2-40B4-BE49-F238E27FC236}">
                <a16:creationId xmlns:a16="http://schemas.microsoft.com/office/drawing/2014/main" id="{E7A72ADE-2021-A845-82C6-7DD7F94505D7}"/>
              </a:ext>
            </a:extLst>
          </p:cNvPr>
          <p:cNvSpPr txBox="1"/>
          <p:nvPr/>
        </p:nvSpPr>
        <p:spPr>
          <a:xfrm>
            <a:off x="6018231" y="6321365"/>
            <a:ext cx="3577872" cy="400110"/>
          </a:xfrm>
          <a:prstGeom prst="rect">
            <a:avLst/>
          </a:prstGeom>
          <a:noFill/>
        </p:spPr>
        <p:txBody>
          <a:bodyPr wrap="square">
            <a:spAutoFit/>
          </a:bodyPr>
          <a:lstStyle/>
          <a:p>
            <a:r>
              <a:rPr lang="zh-TW" altLang="en-US" sz="2000" dirty="0">
                <a:latin typeface="Heiti SC Medium" pitchFamily="2" charset="-128"/>
                <a:ea typeface="Heiti SC Medium" pitchFamily="2" charset="-128"/>
                <a:cs typeface="Times New Roman" panose="02020603050405020304" pitchFamily="18" charset="0"/>
              </a:rPr>
              <a:t>附錄一 類神經網路概念學習單</a:t>
            </a:r>
            <a:endParaRPr lang="zh-TW" altLang="en-US" dirty="0">
              <a:latin typeface="Heiti SC Medium" pitchFamily="2" charset="-128"/>
              <a:ea typeface="Heiti SC Medium" pitchFamily="2" charset="-128"/>
            </a:endParaRPr>
          </a:p>
        </p:txBody>
      </p:sp>
      <p:sp>
        <p:nvSpPr>
          <p:cNvPr id="10" name="矩形 9">
            <a:extLst>
              <a:ext uri="{FF2B5EF4-FFF2-40B4-BE49-F238E27FC236}">
                <a16:creationId xmlns:a16="http://schemas.microsoft.com/office/drawing/2014/main" id="{54729300-E3FF-2C45-BD72-B73799EE4A35}"/>
              </a:ext>
            </a:extLst>
          </p:cNvPr>
          <p:cNvSpPr/>
          <p:nvPr/>
        </p:nvSpPr>
        <p:spPr>
          <a:xfrm>
            <a:off x="361950" y="578016"/>
            <a:ext cx="2198370" cy="66294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概念反思</a:t>
            </a:r>
          </a:p>
        </p:txBody>
      </p:sp>
    </p:spTree>
    <p:extLst>
      <p:ext uri="{BB962C8B-B14F-4D97-AF65-F5344CB8AC3E}">
        <p14:creationId xmlns:p14="http://schemas.microsoft.com/office/powerpoint/2010/main" val="2245002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E52FE5F-C5DB-C14A-A015-3169D8928D29}"/>
              </a:ext>
            </a:extLst>
          </p:cNvPr>
          <p:cNvSpPr>
            <a:spLocks noGrp="1"/>
          </p:cNvSpPr>
          <p:nvPr>
            <p:ph type="sldNum" sz="quarter" idx="12"/>
          </p:nvPr>
        </p:nvSpPr>
        <p:spPr/>
        <p:txBody>
          <a:bodyPr/>
          <a:lstStyle/>
          <a:p>
            <a:fld id="{699AC1C8-A825-2A49-89BC-7712B85039F8}" type="slidenum">
              <a:rPr kumimoji="1" lang="zh-TW" altLang="en-US" smtClean="0"/>
              <a:t>41</a:t>
            </a:fld>
            <a:endParaRPr kumimoji="1" lang="zh-TW" altLang="en-US"/>
          </a:p>
        </p:txBody>
      </p:sp>
      <p:sp>
        <p:nvSpPr>
          <p:cNvPr id="3" name="矩形 2">
            <a:extLst>
              <a:ext uri="{FF2B5EF4-FFF2-40B4-BE49-F238E27FC236}">
                <a16:creationId xmlns:a16="http://schemas.microsoft.com/office/drawing/2014/main" id="{DA411C81-E63C-A74D-8255-DE66D7A78C9B}"/>
              </a:ext>
            </a:extLst>
          </p:cNvPr>
          <p:cNvSpPr/>
          <p:nvPr/>
        </p:nvSpPr>
        <p:spPr>
          <a:xfrm>
            <a:off x="361950" y="578016"/>
            <a:ext cx="2198370" cy="66294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概念應用</a:t>
            </a:r>
          </a:p>
        </p:txBody>
      </p:sp>
      <p:pic>
        <p:nvPicPr>
          <p:cNvPr id="5" name="圖片 4">
            <a:extLst>
              <a:ext uri="{FF2B5EF4-FFF2-40B4-BE49-F238E27FC236}">
                <a16:creationId xmlns:a16="http://schemas.microsoft.com/office/drawing/2014/main" id="{94B71450-BEFC-0146-B3B7-F880464EB1C7}"/>
              </a:ext>
            </a:extLst>
          </p:cNvPr>
          <p:cNvPicPr>
            <a:picLocks noChangeAspect="1"/>
          </p:cNvPicPr>
          <p:nvPr/>
        </p:nvPicPr>
        <p:blipFill>
          <a:blip r:embed="rId2"/>
          <a:stretch>
            <a:fillRect/>
          </a:stretch>
        </p:blipFill>
        <p:spPr>
          <a:xfrm>
            <a:off x="982980" y="2237557"/>
            <a:ext cx="3598046" cy="2382886"/>
          </a:xfrm>
          <a:prstGeom prst="rect">
            <a:avLst/>
          </a:prstGeom>
          <a:ln>
            <a:noFill/>
          </a:ln>
          <a:effectLst>
            <a:outerShdw blurRad="190500" algn="tl" rotWithShape="0">
              <a:srgbClr val="000000">
                <a:alpha val="70000"/>
              </a:srgbClr>
            </a:outerShdw>
          </a:effectLst>
        </p:spPr>
      </p:pic>
      <p:pic>
        <p:nvPicPr>
          <p:cNvPr id="7" name="圖片 6">
            <a:extLst>
              <a:ext uri="{FF2B5EF4-FFF2-40B4-BE49-F238E27FC236}">
                <a16:creationId xmlns:a16="http://schemas.microsoft.com/office/drawing/2014/main" id="{509317FD-A117-5441-985B-90D95807BB43}"/>
              </a:ext>
            </a:extLst>
          </p:cNvPr>
          <p:cNvPicPr>
            <a:picLocks noChangeAspect="1"/>
          </p:cNvPicPr>
          <p:nvPr/>
        </p:nvPicPr>
        <p:blipFill>
          <a:blip r:embed="rId3"/>
          <a:stretch>
            <a:fillRect/>
          </a:stretch>
        </p:blipFill>
        <p:spPr>
          <a:xfrm>
            <a:off x="4962570" y="393198"/>
            <a:ext cx="4302079" cy="4484370"/>
          </a:xfrm>
          <a:prstGeom prst="rect">
            <a:avLst/>
          </a:prstGeom>
          <a:ln>
            <a:noFill/>
          </a:ln>
          <a:effectLst>
            <a:outerShdw blurRad="190500" algn="tl" rotWithShape="0">
              <a:srgbClr val="000000">
                <a:alpha val="70000"/>
              </a:srgbClr>
            </a:outerShdw>
          </a:effectLst>
        </p:spPr>
      </p:pic>
      <p:pic>
        <p:nvPicPr>
          <p:cNvPr id="9" name="圖片 8">
            <a:extLst>
              <a:ext uri="{FF2B5EF4-FFF2-40B4-BE49-F238E27FC236}">
                <a16:creationId xmlns:a16="http://schemas.microsoft.com/office/drawing/2014/main" id="{8633E5F9-68DA-9540-9566-D8DF688226C9}"/>
              </a:ext>
            </a:extLst>
          </p:cNvPr>
          <p:cNvPicPr>
            <a:picLocks noChangeAspect="1"/>
          </p:cNvPicPr>
          <p:nvPr/>
        </p:nvPicPr>
        <p:blipFill>
          <a:blip r:embed="rId4"/>
          <a:stretch>
            <a:fillRect/>
          </a:stretch>
        </p:blipFill>
        <p:spPr>
          <a:xfrm>
            <a:off x="8058073" y="1510665"/>
            <a:ext cx="3441594" cy="4662805"/>
          </a:xfrm>
          <a:prstGeom prst="rect">
            <a:avLst/>
          </a:prstGeom>
          <a:ln>
            <a:noFill/>
          </a:ln>
          <a:effectLst>
            <a:outerShdw blurRad="190500" algn="tl" rotWithShape="0">
              <a:srgbClr val="000000">
                <a:alpha val="70000"/>
              </a:srgbClr>
            </a:outerShdw>
          </a:effectLst>
        </p:spPr>
      </p:pic>
      <p:sp>
        <p:nvSpPr>
          <p:cNvPr id="10" name="文字方塊 9">
            <a:extLst>
              <a:ext uri="{FF2B5EF4-FFF2-40B4-BE49-F238E27FC236}">
                <a16:creationId xmlns:a16="http://schemas.microsoft.com/office/drawing/2014/main" id="{E7931B4E-F1F8-874D-9229-329441C5596E}"/>
              </a:ext>
            </a:extLst>
          </p:cNvPr>
          <p:cNvSpPr txBox="1"/>
          <p:nvPr/>
        </p:nvSpPr>
        <p:spPr>
          <a:xfrm>
            <a:off x="6609488" y="6174740"/>
            <a:ext cx="2897169" cy="400110"/>
          </a:xfrm>
          <a:prstGeom prst="rect">
            <a:avLst/>
          </a:prstGeom>
          <a:noFill/>
        </p:spPr>
        <p:txBody>
          <a:bodyPr wrap="square">
            <a:spAutoFit/>
          </a:bodyPr>
          <a:lstStyle/>
          <a:p>
            <a:r>
              <a:rPr lang="zh-TW" altLang="en-US" sz="2000" dirty="0">
                <a:latin typeface="Heiti SC Medium" pitchFamily="2" charset="-128"/>
                <a:ea typeface="Heiti SC Medium" pitchFamily="2" charset="-128"/>
                <a:cs typeface="Times New Roman" panose="02020603050405020304" pitchFamily="18" charset="0"/>
              </a:rPr>
              <a:t>附錄二 程式設計學習單</a:t>
            </a:r>
            <a:endParaRPr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2320386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FCE72983-093B-EC4C-8269-4C516F1A847F}"/>
              </a:ext>
            </a:extLst>
          </p:cNvPr>
          <p:cNvGrpSpPr/>
          <p:nvPr/>
        </p:nvGrpSpPr>
        <p:grpSpPr>
          <a:xfrm>
            <a:off x="2303622" y="2520865"/>
            <a:ext cx="7678578" cy="3312000"/>
            <a:chOff x="2177385" y="2635165"/>
            <a:chExt cx="7678578" cy="3312000"/>
          </a:xfrm>
        </p:grpSpPr>
        <p:pic>
          <p:nvPicPr>
            <p:cNvPr id="11" name="圖片 10">
              <a:extLst>
                <a:ext uri="{FF2B5EF4-FFF2-40B4-BE49-F238E27FC236}">
                  <a16:creationId xmlns:a16="http://schemas.microsoft.com/office/drawing/2014/main" id="{1033036D-1663-6E4E-91CE-AE4C78077D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385" y="2635165"/>
              <a:ext cx="3826183" cy="331200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7F71C15E-BD8A-3340-94C3-BD2187CD1C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635165"/>
              <a:ext cx="3759963" cy="3312000"/>
            </a:xfrm>
            <a:prstGeom prst="rect">
              <a:avLst/>
            </a:prstGeom>
            <a:ln>
              <a:noFill/>
            </a:ln>
            <a:effectLst>
              <a:outerShdw blurRad="190500" algn="tl" rotWithShape="0">
                <a:srgbClr val="000000">
                  <a:alpha val="70000"/>
                </a:srgbClr>
              </a:outerShdw>
            </a:effectLst>
          </p:spPr>
        </p:pic>
      </p:grpSp>
      <p:sp>
        <p:nvSpPr>
          <p:cNvPr id="13" name="文字方塊 12">
            <a:extLst>
              <a:ext uri="{FF2B5EF4-FFF2-40B4-BE49-F238E27FC236}">
                <a16:creationId xmlns:a16="http://schemas.microsoft.com/office/drawing/2014/main" id="{D82017C1-92EE-2E45-BE08-E44814EA0B55}"/>
              </a:ext>
            </a:extLst>
          </p:cNvPr>
          <p:cNvSpPr txBox="1"/>
          <p:nvPr/>
        </p:nvSpPr>
        <p:spPr>
          <a:xfrm>
            <a:off x="8123416" y="5763322"/>
            <a:ext cx="2743200"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資料搜集模擬畫面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345236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6" name="群組 5">
            <a:extLst>
              <a:ext uri="{FF2B5EF4-FFF2-40B4-BE49-F238E27FC236}">
                <a16:creationId xmlns:a16="http://schemas.microsoft.com/office/drawing/2014/main" id="{8ECDB0BE-6C78-EB4F-90F1-0BC9F006DA76}"/>
              </a:ext>
            </a:extLst>
          </p:cNvPr>
          <p:cNvGrpSpPr/>
          <p:nvPr/>
        </p:nvGrpSpPr>
        <p:grpSpPr>
          <a:xfrm>
            <a:off x="296066" y="2720342"/>
            <a:ext cx="11599867" cy="3024000"/>
            <a:chOff x="430529" y="2731771"/>
            <a:chExt cx="11599867" cy="3024000"/>
          </a:xfrm>
        </p:grpSpPr>
        <p:pic>
          <p:nvPicPr>
            <p:cNvPr id="14" name="圖片 13">
              <a:extLst>
                <a:ext uri="{FF2B5EF4-FFF2-40B4-BE49-F238E27FC236}">
                  <a16:creationId xmlns:a16="http://schemas.microsoft.com/office/drawing/2014/main" id="{3A310A64-00CB-1C4C-B9E2-7966871CC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529" y="2731771"/>
              <a:ext cx="3855355" cy="3024000"/>
            </a:xfrm>
            <a:prstGeom prst="rect">
              <a:avLst/>
            </a:prstGeom>
            <a:ln>
              <a:noFill/>
            </a:ln>
            <a:effectLst>
              <a:outerShdw blurRad="190500" algn="tl" rotWithShape="0">
                <a:srgbClr val="000000">
                  <a:alpha val="70000"/>
                </a:srgbClr>
              </a:outerShdw>
            </a:effectLst>
          </p:spPr>
        </p:pic>
        <p:pic>
          <p:nvPicPr>
            <p:cNvPr id="15" name="圖片 14">
              <a:extLst>
                <a:ext uri="{FF2B5EF4-FFF2-40B4-BE49-F238E27FC236}">
                  <a16:creationId xmlns:a16="http://schemas.microsoft.com/office/drawing/2014/main" id="{D90BE111-0173-6E4F-B0DF-C2CF7FAD3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5884" y="2731771"/>
              <a:ext cx="3871369" cy="3024000"/>
            </a:xfrm>
            <a:prstGeom prst="rect">
              <a:avLst/>
            </a:prstGeom>
            <a:ln>
              <a:noFill/>
            </a:ln>
            <a:effectLst>
              <a:outerShdw blurRad="190500" algn="tl" rotWithShape="0">
                <a:srgbClr val="000000">
                  <a:alpha val="70000"/>
                </a:srgbClr>
              </a:outerShdw>
            </a:effectLst>
          </p:spPr>
        </p:pic>
        <p:pic>
          <p:nvPicPr>
            <p:cNvPr id="16" name="圖片 15">
              <a:extLst>
                <a:ext uri="{FF2B5EF4-FFF2-40B4-BE49-F238E27FC236}">
                  <a16:creationId xmlns:a16="http://schemas.microsoft.com/office/drawing/2014/main" id="{3C6B8E92-78F3-1541-89F5-D168AC02AC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7253" y="2731771"/>
              <a:ext cx="3873143" cy="3024000"/>
            </a:xfrm>
            <a:prstGeom prst="rect">
              <a:avLst/>
            </a:prstGeom>
            <a:ln>
              <a:noFill/>
            </a:ln>
            <a:effectLst>
              <a:outerShdw blurRad="190500" algn="tl" rotWithShape="0">
                <a:srgbClr val="000000">
                  <a:alpha val="70000"/>
                </a:srgbClr>
              </a:outerShdw>
            </a:effectLst>
          </p:spPr>
        </p:pic>
      </p:grpSp>
      <p:sp>
        <p:nvSpPr>
          <p:cNvPr id="17" name="文字方塊 16">
            <a:extLst>
              <a:ext uri="{FF2B5EF4-FFF2-40B4-BE49-F238E27FC236}">
                <a16:creationId xmlns:a16="http://schemas.microsoft.com/office/drawing/2014/main" id="{DF0F0462-0E3C-1942-915E-E4218A857159}"/>
              </a:ext>
            </a:extLst>
          </p:cNvPr>
          <p:cNvSpPr txBox="1"/>
          <p:nvPr/>
        </p:nvSpPr>
        <p:spPr>
          <a:xfrm>
            <a:off x="7166610" y="5763322"/>
            <a:ext cx="3700006"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訓練類神經網路模擬畫面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426363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4BF64577-A60E-FD40-827D-3BE4E2D69B93}"/>
              </a:ext>
            </a:extLst>
          </p:cNvPr>
          <p:cNvGrpSpPr/>
          <p:nvPr/>
        </p:nvGrpSpPr>
        <p:grpSpPr>
          <a:xfrm>
            <a:off x="174412" y="2778758"/>
            <a:ext cx="11843176" cy="2884912"/>
            <a:chOff x="156195" y="2851162"/>
            <a:chExt cx="11843176" cy="2884912"/>
          </a:xfrm>
        </p:grpSpPr>
        <p:pic>
          <p:nvPicPr>
            <p:cNvPr id="9" name="圖片 8">
              <a:extLst>
                <a:ext uri="{FF2B5EF4-FFF2-40B4-BE49-F238E27FC236}">
                  <a16:creationId xmlns:a16="http://schemas.microsoft.com/office/drawing/2014/main" id="{37A3F146-00D9-174C-A7D1-E6B12950E2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195" y="2851162"/>
              <a:ext cx="3957203" cy="2880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745B16ED-2683-E341-B5E5-AD82C8F16B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398" y="2856074"/>
              <a:ext cx="3917583" cy="288000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90B1088F-7634-7749-B076-278A03E57B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0981" y="2851162"/>
              <a:ext cx="3968390" cy="2880000"/>
            </a:xfrm>
            <a:prstGeom prst="rect">
              <a:avLst/>
            </a:prstGeom>
            <a:ln>
              <a:noFill/>
            </a:ln>
            <a:effectLst>
              <a:outerShdw blurRad="190500" algn="tl" rotWithShape="0">
                <a:srgbClr val="000000">
                  <a:alpha val="70000"/>
                </a:srgbClr>
              </a:outerShdw>
            </a:effectLst>
          </p:spPr>
        </p:pic>
      </p:grpSp>
      <p:sp>
        <p:nvSpPr>
          <p:cNvPr id="13" name="文字方塊 12">
            <a:extLst>
              <a:ext uri="{FF2B5EF4-FFF2-40B4-BE49-F238E27FC236}">
                <a16:creationId xmlns:a16="http://schemas.microsoft.com/office/drawing/2014/main" id="{46CEF44D-6D10-594C-98CC-EE0277465AC0}"/>
              </a:ext>
            </a:extLst>
          </p:cNvPr>
          <p:cNvSpPr txBox="1"/>
          <p:nvPr/>
        </p:nvSpPr>
        <p:spPr>
          <a:xfrm>
            <a:off x="7166610" y="5763322"/>
            <a:ext cx="3700006"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應用類神經網路模擬畫面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030002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90A1AB22-5123-4A4B-8E90-2808CE1568F1}"/>
              </a:ext>
            </a:extLst>
          </p:cNvPr>
          <p:cNvGrpSpPr/>
          <p:nvPr/>
        </p:nvGrpSpPr>
        <p:grpSpPr>
          <a:xfrm>
            <a:off x="2610526" y="2566836"/>
            <a:ext cx="6970947" cy="3456000"/>
            <a:chOff x="2173431" y="2641502"/>
            <a:chExt cx="6970947" cy="3456000"/>
          </a:xfrm>
        </p:grpSpPr>
        <p:pic>
          <p:nvPicPr>
            <p:cNvPr id="9" name="圖片 8">
              <a:extLst>
                <a:ext uri="{FF2B5EF4-FFF2-40B4-BE49-F238E27FC236}">
                  <a16:creationId xmlns:a16="http://schemas.microsoft.com/office/drawing/2014/main" id="{3175CB47-6CB9-0F4E-97EB-8C6D33C94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3431" y="2641502"/>
              <a:ext cx="3482420" cy="3456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641B4C57-5CFA-C141-AF9F-AFAEAAE081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851" y="2641502"/>
              <a:ext cx="3488527" cy="3456000"/>
            </a:xfrm>
            <a:prstGeom prst="rect">
              <a:avLst/>
            </a:prstGeom>
            <a:ln>
              <a:noFill/>
            </a:ln>
            <a:effectLst>
              <a:outerShdw blurRad="190500" algn="tl" rotWithShape="0">
                <a:srgbClr val="000000">
                  <a:alpha val="70000"/>
                </a:srgbClr>
              </a:outerShdw>
            </a:effectLst>
          </p:spPr>
        </p:pic>
      </p:grpSp>
      <p:sp>
        <p:nvSpPr>
          <p:cNvPr id="12" name="文字方塊 11">
            <a:extLst>
              <a:ext uri="{FF2B5EF4-FFF2-40B4-BE49-F238E27FC236}">
                <a16:creationId xmlns:a16="http://schemas.microsoft.com/office/drawing/2014/main" id="{9845E14E-3D54-7747-B879-2BD9BA6984E2}"/>
              </a:ext>
            </a:extLst>
          </p:cNvPr>
          <p:cNvSpPr txBox="1"/>
          <p:nvPr/>
        </p:nvSpPr>
        <p:spPr>
          <a:xfrm>
            <a:off x="6960870" y="5988992"/>
            <a:ext cx="3291840"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圖片資料輸入模擬畫面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3775681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FD0AE561-6393-854C-BA3D-409201A37B04}"/>
              </a:ext>
            </a:extLst>
          </p:cNvPr>
          <p:cNvGrpSpPr/>
          <p:nvPr/>
        </p:nvGrpSpPr>
        <p:grpSpPr>
          <a:xfrm>
            <a:off x="1676400" y="2641932"/>
            <a:ext cx="9159270" cy="3024000"/>
            <a:chOff x="1676400" y="2641932"/>
            <a:chExt cx="9159270" cy="3024000"/>
          </a:xfrm>
        </p:grpSpPr>
        <p:pic>
          <p:nvPicPr>
            <p:cNvPr id="9" name="圖片 8">
              <a:extLst>
                <a:ext uri="{FF2B5EF4-FFF2-40B4-BE49-F238E27FC236}">
                  <a16:creationId xmlns:a16="http://schemas.microsoft.com/office/drawing/2014/main" id="{7598C5B9-13FB-8F40-BB44-19CB24A74E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2641932"/>
              <a:ext cx="4325305" cy="3024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19098BB3-A9B9-1544-9871-E68A5938D6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2486" y="2641932"/>
              <a:ext cx="4363184" cy="3024000"/>
            </a:xfrm>
            <a:prstGeom prst="rect">
              <a:avLst/>
            </a:prstGeom>
            <a:ln>
              <a:noFill/>
            </a:ln>
            <a:effectLst>
              <a:outerShdw blurRad="190500" algn="tl" rotWithShape="0">
                <a:srgbClr val="000000">
                  <a:alpha val="70000"/>
                </a:srgbClr>
              </a:outerShdw>
            </a:effectLst>
          </p:spPr>
        </p:pic>
      </p:grpSp>
      <p:sp>
        <p:nvSpPr>
          <p:cNvPr id="12" name="文字方塊 11">
            <a:extLst>
              <a:ext uri="{FF2B5EF4-FFF2-40B4-BE49-F238E27FC236}">
                <a16:creationId xmlns:a16="http://schemas.microsoft.com/office/drawing/2014/main" id="{F0D5FBA9-960B-F244-85B3-0F43F9F77885}"/>
              </a:ext>
            </a:extLst>
          </p:cNvPr>
          <p:cNvSpPr txBox="1"/>
          <p:nvPr/>
        </p:nvSpPr>
        <p:spPr>
          <a:xfrm>
            <a:off x="5749290" y="5699663"/>
            <a:ext cx="4503420"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健康照護與類神經網路模擬畫面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21050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72AC5268-8FF3-9A4F-A7D3-7579B2D0E051}"/>
              </a:ext>
            </a:extLst>
          </p:cNvPr>
          <p:cNvGrpSpPr/>
          <p:nvPr/>
        </p:nvGrpSpPr>
        <p:grpSpPr>
          <a:xfrm>
            <a:off x="1563179" y="2641932"/>
            <a:ext cx="9065642" cy="2880000"/>
            <a:chOff x="1851660" y="2720342"/>
            <a:chExt cx="9065642" cy="2880000"/>
          </a:xfrm>
        </p:grpSpPr>
        <p:pic>
          <p:nvPicPr>
            <p:cNvPr id="9" name="圖片 8">
              <a:extLst>
                <a:ext uri="{FF2B5EF4-FFF2-40B4-BE49-F238E27FC236}">
                  <a16:creationId xmlns:a16="http://schemas.microsoft.com/office/drawing/2014/main" id="{27B0CA85-0D0D-2F4A-A831-22C24DC1D1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1660" y="2720342"/>
              <a:ext cx="4355910" cy="2880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13E36545-2936-3445-AEEF-D8C00D68A4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5587" y="2720342"/>
              <a:ext cx="4311715" cy="2880000"/>
            </a:xfrm>
            <a:prstGeom prst="rect">
              <a:avLst/>
            </a:prstGeom>
            <a:ln>
              <a:noFill/>
            </a:ln>
            <a:effectLst>
              <a:outerShdw blurRad="190500" algn="tl" rotWithShape="0">
                <a:srgbClr val="000000">
                  <a:alpha val="70000"/>
                </a:srgbClr>
              </a:outerShdw>
            </a:effectLst>
          </p:spPr>
        </p:pic>
      </p:grpSp>
      <p:sp>
        <p:nvSpPr>
          <p:cNvPr id="12" name="文字方塊 11">
            <a:extLst>
              <a:ext uri="{FF2B5EF4-FFF2-40B4-BE49-F238E27FC236}">
                <a16:creationId xmlns:a16="http://schemas.microsoft.com/office/drawing/2014/main" id="{3EC05B6C-BA9F-D048-81BF-EF055DD3E797}"/>
              </a:ext>
            </a:extLst>
          </p:cNvPr>
          <p:cNvSpPr txBox="1"/>
          <p:nvPr/>
        </p:nvSpPr>
        <p:spPr>
          <a:xfrm>
            <a:off x="7759065" y="5699663"/>
            <a:ext cx="3028950"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權重與誤差模擬畫面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108809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pic>
        <p:nvPicPr>
          <p:cNvPr id="9" name="圖片 8">
            <a:extLst>
              <a:ext uri="{FF2B5EF4-FFF2-40B4-BE49-F238E27FC236}">
                <a16:creationId xmlns:a16="http://schemas.microsoft.com/office/drawing/2014/main" id="{70DA12FB-9DBE-2E40-BCBD-CD70A23A39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7391" y="2654299"/>
            <a:ext cx="5221922" cy="3484117"/>
          </a:xfrm>
          <a:prstGeom prst="rect">
            <a:avLst/>
          </a:prstGeom>
          <a:ln>
            <a:noFill/>
          </a:ln>
          <a:effectLst>
            <a:outerShdw blurRad="190500" algn="tl" rotWithShape="0">
              <a:srgbClr val="000000">
                <a:alpha val="70000"/>
              </a:srgbClr>
            </a:outerShdw>
          </a:effectLst>
        </p:spPr>
      </p:pic>
      <p:sp>
        <p:nvSpPr>
          <p:cNvPr id="11" name="文字方塊 10">
            <a:extLst>
              <a:ext uri="{FF2B5EF4-FFF2-40B4-BE49-F238E27FC236}">
                <a16:creationId xmlns:a16="http://schemas.microsoft.com/office/drawing/2014/main" id="{85B85DB1-D3E3-264B-BF76-EE0390829AD0}"/>
              </a:ext>
            </a:extLst>
          </p:cNvPr>
          <p:cNvSpPr txBox="1"/>
          <p:nvPr/>
        </p:nvSpPr>
        <p:spPr>
          <a:xfrm>
            <a:off x="7336154" y="5652750"/>
            <a:ext cx="3305175"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類神經元模型模擬畫面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898593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49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926175" y="1045309"/>
            <a:ext cx="433965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視覺化模擬輔助教學</a:t>
            </a:r>
          </a:p>
        </p:txBody>
      </p:sp>
      <p:sp>
        <p:nvSpPr>
          <p:cNvPr id="10" name="矩形 9">
            <a:extLst>
              <a:ext uri="{FF2B5EF4-FFF2-40B4-BE49-F238E27FC236}">
                <a16:creationId xmlns:a16="http://schemas.microsoft.com/office/drawing/2014/main" id="{6059831B-FF5D-064A-AE74-E013A0A926E0}"/>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視覺化模擬輔助學習平台</a:t>
            </a:r>
          </a:p>
        </p:txBody>
      </p:sp>
      <p:grpSp>
        <p:nvGrpSpPr>
          <p:cNvPr id="5" name="群組 4">
            <a:extLst>
              <a:ext uri="{FF2B5EF4-FFF2-40B4-BE49-F238E27FC236}">
                <a16:creationId xmlns:a16="http://schemas.microsoft.com/office/drawing/2014/main" id="{857E9F62-B690-CA48-B205-C0246FE875CA}"/>
              </a:ext>
            </a:extLst>
          </p:cNvPr>
          <p:cNvGrpSpPr/>
          <p:nvPr/>
        </p:nvGrpSpPr>
        <p:grpSpPr>
          <a:xfrm>
            <a:off x="231732" y="2865024"/>
            <a:ext cx="11728536" cy="2592000"/>
            <a:chOff x="231736" y="2920613"/>
            <a:chExt cx="11728536" cy="2592000"/>
          </a:xfrm>
        </p:grpSpPr>
        <p:pic>
          <p:nvPicPr>
            <p:cNvPr id="9" name="圖片 8">
              <a:extLst>
                <a:ext uri="{FF2B5EF4-FFF2-40B4-BE49-F238E27FC236}">
                  <a16:creationId xmlns:a16="http://schemas.microsoft.com/office/drawing/2014/main" id="{2D3FEC87-5D48-A54E-A61B-025DD4CE8A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36" y="2920613"/>
              <a:ext cx="3912892" cy="2592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942FDA64-1EAB-B14A-B9BC-7A73A7068C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4628" y="2920613"/>
              <a:ext cx="3902743" cy="259200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3F9ED234-F1E9-0E44-B8A1-473BF02FAE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7371" y="2920613"/>
              <a:ext cx="3912901" cy="2592000"/>
            </a:xfrm>
            <a:prstGeom prst="rect">
              <a:avLst/>
            </a:prstGeom>
            <a:ln>
              <a:noFill/>
            </a:ln>
            <a:effectLst>
              <a:outerShdw blurRad="190500" algn="tl" rotWithShape="0">
                <a:srgbClr val="000000">
                  <a:alpha val="70000"/>
                </a:srgbClr>
              </a:outerShdw>
            </a:effectLst>
          </p:spPr>
        </p:pic>
      </p:grpSp>
      <p:sp>
        <p:nvSpPr>
          <p:cNvPr id="13" name="文字方塊 12">
            <a:extLst>
              <a:ext uri="{FF2B5EF4-FFF2-40B4-BE49-F238E27FC236}">
                <a16:creationId xmlns:a16="http://schemas.microsoft.com/office/drawing/2014/main" id="{EDE7A91E-3278-5C46-8774-B599B11B1EA0}"/>
              </a:ext>
            </a:extLst>
          </p:cNvPr>
          <p:cNvSpPr txBox="1"/>
          <p:nvPr/>
        </p:nvSpPr>
        <p:spPr>
          <a:xfrm>
            <a:off x="7336154" y="5652750"/>
            <a:ext cx="3305175" cy="461665"/>
          </a:xfrm>
          <a:prstGeom prst="rect">
            <a:avLst/>
          </a:prstGeom>
          <a:noFill/>
        </p:spPr>
        <p:txBody>
          <a:bodyPr wrap="square">
            <a:spAutoFit/>
          </a:bodyPr>
          <a:lstStyle/>
          <a:p>
            <a:r>
              <a:rPr lang="zh-TW" altLang="en-US" sz="2400" kern="0" dirty="0">
                <a:latin typeface="Heiti SC Medium" pitchFamily="2" charset="-128"/>
                <a:ea typeface="Heiti SC Medium" pitchFamily="2" charset="-128"/>
                <a:cs typeface="Times New Roman" panose="02020603050405020304" pitchFamily="18" charset="0"/>
              </a:rPr>
              <a:t>學習演算法模擬畫面</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42175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pic>
        <p:nvPicPr>
          <p:cNvPr id="9" name="圖片 8">
            <a:extLst>
              <a:ext uri="{FF2B5EF4-FFF2-40B4-BE49-F238E27FC236}">
                <a16:creationId xmlns:a16="http://schemas.microsoft.com/office/drawing/2014/main" id="{85A3EE6C-97F4-0E40-B796-D9EE931BD17C}"/>
              </a:ext>
            </a:extLst>
          </p:cNvPr>
          <p:cNvPicPr>
            <a:picLocks noChangeAspect="1"/>
          </p:cNvPicPr>
          <p:nvPr/>
        </p:nvPicPr>
        <p:blipFill>
          <a:blip r:embed="rId2"/>
          <a:stretch>
            <a:fillRect/>
          </a:stretch>
        </p:blipFill>
        <p:spPr>
          <a:xfrm>
            <a:off x="2286000" y="2069688"/>
            <a:ext cx="4900036" cy="3884484"/>
          </a:xfrm>
          <a:prstGeom prst="rect">
            <a:avLst/>
          </a:prstGeom>
          <a:ln>
            <a:noFill/>
          </a:ln>
          <a:effectLst>
            <a:outerShdw blurRad="190500" algn="tl" rotWithShape="0">
              <a:srgbClr val="000000">
                <a:alpha val="70000"/>
              </a:srgbClr>
            </a:outerShdw>
          </a:effectLst>
        </p:spPr>
      </p:pic>
      <p:sp>
        <p:nvSpPr>
          <p:cNvPr id="10" name="文字方塊 9">
            <a:extLst>
              <a:ext uri="{FF2B5EF4-FFF2-40B4-BE49-F238E27FC236}">
                <a16:creationId xmlns:a16="http://schemas.microsoft.com/office/drawing/2014/main" id="{3A08272C-DFB5-834E-B680-C7B5458624AB}"/>
              </a:ext>
            </a:extLst>
          </p:cNvPr>
          <p:cNvSpPr txBox="1"/>
          <p:nvPr/>
        </p:nvSpPr>
        <p:spPr>
          <a:xfrm>
            <a:off x="7319294" y="5581858"/>
            <a:ext cx="2400016" cy="461665"/>
          </a:xfrm>
          <a:prstGeom prst="rect">
            <a:avLst/>
          </a:prstGeom>
          <a:noFill/>
        </p:spPr>
        <p:txBody>
          <a:bodyPr wrap="none" rtlCol="0">
            <a:spAutoFit/>
          </a:bodyPr>
          <a:lstStyle/>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教育部，</a:t>
            </a:r>
            <a:r>
              <a:rPr lang="en-US" altLang="zh-TW" sz="2400" dirty="0">
                <a:latin typeface="Heiti SC Medium" pitchFamily="2" charset="-128"/>
                <a:ea typeface="Heiti SC Medium" pitchFamily="2" charset="-128"/>
              </a:rPr>
              <a:t>2018)</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710990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研究程序</a:t>
            </a:r>
          </a:p>
        </p:txBody>
      </p:sp>
      <p:grpSp>
        <p:nvGrpSpPr>
          <p:cNvPr id="13" name="群組 12">
            <a:extLst>
              <a:ext uri="{FF2B5EF4-FFF2-40B4-BE49-F238E27FC236}">
                <a16:creationId xmlns:a16="http://schemas.microsoft.com/office/drawing/2014/main" id="{0A496750-7818-6949-812F-2220B50562D1}"/>
              </a:ext>
            </a:extLst>
          </p:cNvPr>
          <p:cNvGrpSpPr/>
          <p:nvPr/>
        </p:nvGrpSpPr>
        <p:grpSpPr>
          <a:xfrm>
            <a:off x="575309" y="2219291"/>
            <a:ext cx="11041380" cy="1002101"/>
            <a:chOff x="525780" y="2183127"/>
            <a:chExt cx="11041380" cy="1002101"/>
          </a:xfrm>
        </p:grpSpPr>
        <p:sp>
          <p:nvSpPr>
            <p:cNvPr id="9" name="五邊形 8">
              <a:extLst>
                <a:ext uri="{FF2B5EF4-FFF2-40B4-BE49-F238E27FC236}">
                  <a16:creationId xmlns:a16="http://schemas.microsoft.com/office/drawing/2014/main" id="{D65160DB-56CA-084C-A38C-B94D0AD11B24}"/>
                </a:ext>
              </a:extLst>
            </p:cNvPr>
            <p:cNvSpPr/>
            <p:nvPr/>
          </p:nvSpPr>
          <p:spPr>
            <a:xfrm>
              <a:off x="525780" y="2183127"/>
              <a:ext cx="368046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實驗前</a:t>
              </a:r>
            </a:p>
          </p:txBody>
        </p:sp>
        <p:sp>
          <p:nvSpPr>
            <p:cNvPr id="11" name="五邊形 10">
              <a:extLst>
                <a:ext uri="{FF2B5EF4-FFF2-40B4-BE49-F238E27FC236}">
                  <a16:creationId xmlns:a16="http://schemas.microsoft.com/office/drawing/2014/main" id="{EAE8DE4C-1308-F347-80AE-304283CAC5E6}"/>
                </a:ext>
              </a:extLst>
            </p:cNvPr>
            <p:cNvSpPr/>
            <p:nvPr/>
          </p:nvSpPr>
          <p:spPr>
            <a:xfrm>
              <a:off x="4206240" y="2183127"/>
              <a:ext cx="368046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實驗中</a:t>
              </a:r>
            </a:p>
          </p:txBody>
        </p:sp>
        <p:sp>
          <p:nvSpPr>
            <p:cNvPr id="12" name="五邊形 11">
              <a:extLst>
                <a:ext uri="{FF2B5EF4-FFF2-40B4-BE49-F238E27FC236}">
                  <a16:creationId xmlns:a16="http://schemas.microsoft.com/office/drawing/2014/main" id="{419C57B4-0E60-2D46-8DD1-ACCD85893744}"/>
                </a:ext>
              </a:extLst>
            </p:cNvPr>
            <p:cNvSpPr/>
            <p:nvPr/>
          </p:nvSpPr>
          <p:spPr>
            <a:xfrm>
              <a:off x="7886700" y="2183127"/>
              <a:ext cx="3680460" cy="1002101"/>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dirty="0">
                  <a:solidFill>
                    <a:schemeClr val="tx1"/>
                  </a:solidFill>
                  <a:latin typeface="Heiti SC Medium" pitchFamily="2" charset="-128"/>
                  <a:ea typeface="Heiti SC Medium" pitchFamily="2" charset="-128"/>
                </a:rPr>
                <a:t>實驗後</a:t>
              </a:r>
            </a:p>
          </p:txBody>
        </p:sp>
      </p:grpSp>
      <p:sp>
        <p:nvSpPr>
          <p:cNvPr id="16" name="文字方塊 15">
            <a:extLst>
              <a:ext uri="{FF2B5EF4-FFF2-40B4-BE49-F238E27FC236}">
                <a16:creationId xmlns:a16="http://schemas.microsoft.com/office/drawing/2014/main" id="{72B1DFA1-85BA-9B4D-86A4-166F25363E94}"/>
              </a:ext>
            </a:extLst>
          </p:cNvPr>
          <p:cNvSpPr txBox="1"/>
          <p:nvPr/>
        </p:nvSpPr>
        <p:spPr>
          <a:xfrm>
            <a:off x="1195493" y="3385153"/>
            <a:ext cx="2371162" cy="1200329"/>
          </a:xfrm>
          <a:prstGeom prst="rect">
            <a:avLst/>
          </a:prstGeom>
          <a:noFill/>
        </p:spPr>
        <p:txBody>
          <a:bodyPr wrap="none" rtlCol="0">
            <a:spAutoFit/>
          </a:bodyPr>
          <a:lstStyle/>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教材設計</a:t>
            </a: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平台建置</a:t>
            </a: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a:t>
            </a:r>
            <a:r>
              <a:rPr lang="zh-TW" altLang="zh-TW" sz="2400" dirty="0">
                <a:latin typeface="Heiti SC Medium" pitchFamily="2" charset="-128"/>
                <a:ea typeface="Heiti SC Medium" pitchFamily="2" charset="-128"/>
              </a:rPr>
              <a:t>教學流程設計</a:t>
            </a:r>
            <a:r>
              <a:rPr lang="zh-TW" altLang="zh-TW" sz="2400" dirty="0">
                <a:latin typeface="Heiti SC Medium" pitchFamily="2" charset="-128"/>
                <a:ea typeface="Heiti SC Medium" pitchFamily="2" charset="-128"/>
              </a:rPr>
              <a:t> </a:t>
            </a:r>
            <a:endParaRPr kumimoji="1" lang="zh-TW" altLang="en-US" sz="2400" dirty="0">
              <a:latin typeface="Heiti SC Medium" pitchFamily="2" charset="-128"/>
              <a:ea typeface="Heiti SC Medium" pitchFamily="2" charset="-128"/>
            </a:endParaRPr>
          </a:p>
        </p:txBody>
      </p:sp>
      <p:sp>
        <p:nvSpPr>
          <p:cNvPr id="17" name="文字方塊 16">
            <a:extLst>
              <a:ext uri="{FF2B5EF4-FFF2-40B4-BE49-F238E27FC236}">
                <a16:creationId xmlns:a16="http://schemas.microsoft.com/office/drawing/2014/main" id="{46CB1081-DCF7-D249-BBCB-FC87A6B6586F}"/>
              </a:ext>
            </a:extLst>
          </p:cNvPr>
          <p:cNvSpPr txBox="1"/>
          <p:nvPr/>
        </p:nvSpPr>
        <p:spPr>
          <a:xfrm>
            <a:off x="4526613" y="3385153"/>
            <a:ext cx="3138772" cy="2185214"/>
          </a:xfrm>
          <a:prstGeom prst="rect">
            <a:avLst/>
          </a:prstGeom>
          <a:noFill/>
        </p:spPr>
        <p:txBody>
          <a:bodyPr wrap="square" rtlCol="0">
            <a:spAutoFit/>
          </a:bodyPr>
          <a:lstStyle/>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課前測驗</a:t>
            </a:r>
            <a:endParaRPr lang="zh-TW" altLang="zh-TW" sz="24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教學活動</a:t>
            </a:r>
            <a:endParaRPr lang="en-US" altLang="zh-TW" sz="2400" dirty="0">
              <a:latin typeface="Heiti SC Medium" pitchFamily="2" charset="-128"/>
              <a:ea typeface="Heiti SC Medium" pitchFamily="2" charset="-128"/>
            </a:endParaRPr>
          </a:p>
          <a:p>
            <a:r>
              <a:rPr lang="zh-TW" altLang="en-US" sz="2000" dirty="0">
                <a:latin typeface="Heiti SC Medium" pitchFamily="2" charset="-128"/>
                <a:ea typeface="Heiti SC Medium" pitchFamily="2" charset="-128"/>
              </a:rPr>
              <a:t>    ・視覺化模擬輔助教學</a:t>
            </a:r>
            <a:endParaRPr lang="en-US" altLang="zh-TW" sz="2000" dirty="0">
              <a:latin typeface="Heiti SC Medium" pitchFamily="2" charset="-128"/>
              <a:ea typeface="Heiti SC Medium" pitchFamily="2" charset="-128"/>
            </a:endParaRPr>
          </a:p>
          <a:p>
            <a:r>
              <a:rPr lang="zh-TW" altLang="en-US" sz="2000" dirty="0">
                <a:latin typeface="Heiti SC Medium" pitchFamily="2" charset="-128"/>
                <a:ea typeface="Heiti SC Medium" pitchFamily="2" charset="-128"/>
              </a:rPr>
              <a:t>    ・傳統講述式教學</a:t>
            </a:r>
            <a:endParaRPr lang="zh-TW" altLang="zh-TW" sz="20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專題製作</a:t>
            </a:r>
            <a:endParaRPr lang="en-US" altLang="zh-TW" sz="24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課後測驗</a:t>
            </a:r>
            <a:endParaRPr kumimoji="1" lang="zh-TW" altLang="en-US" sz="2400" dirty="0">
              <a:latin typeface="Heiti SC Medium" pitchFamily="2" charset="-128"/>
              <a:ea typeface="Heiti SC Medium" pitchFamily="2" charset="-128"/>
            </a:endParaRPr>
          </a:p>
        </p:txBody>
      </p:sp>
      <p:sp>
        <p:nvSpPr>
          <p:cNvPr id="18" name="文字方塊 17">
            <a:extLst>
              <a:ext uri="{FF2B5EF4-FFF2-40B4-BE49-F238E27FC236}">
                <a16:creationId xmlns:a16="http://schemas.microsoft.com/office/drawing/2014/main" id="{168C7850-E4D4-9F40-A56A-A7E451522BDF}"/>
              </a:ext>
            </a:extLst>
          </p:cNvPr>
          <p:cNvSpPr txBox="1"/>
          <p:nvPr/>
        </p:nvSpPr>
        <p:spPr>
          <a:xfrm>
            <a:off x="8937126" y="3382682"/>
            <a:ext cx="1678665" cy="830997"/>
          </a:xfrm>
          <a:prstGeom prst="rect">
            <a:avLst/>
          </a:prstGeom>
          <a:noFill/>
        </p:spPr>
        <p:txBody>
          <a:bodyPr wrap="none" rtlCol="0">
            <a:spAutoFit/>
          </a:bodyPr>
          <a:lstStyle/>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資料統整</a:t>
            </a:r>
            <a:endParaRPr lang="zh-TW" altLang="zh-TW" sz="2400" dirty="0">
              <a:latin typeface="Heiti SC Medium" pitchFamily="2" charset="-128"/>
              <a:ea typeface="Heiti SC Medium" pitchFamily="2" charset="-128"/>
            </a:endParaRPr>
          </a:p>
          <a:p>
            <a:r>
              <a:rPr lang="en-US" altLang="zh-TW" sz="2400" dirty="0">
                <a:latin typeface="Heiti SC Medium" pitchFamily="2" charset="-128"/>
                <a:ea typeface="Heiti SC Medium" pitchFamily="2" charset="-128"/>
              </a:rPr>
              <a:t>•</a:t>
            </a:r>
            <a:r>
              <a:rPr lang="zh-TW" altLang="en-US" sz="2400" dirty="0">
                <a:latin typeface="Heiti SC Medium" pitchFamily="2" charset="-128"/>
                <a:ea typeface="Heiti SC Medium" pitchFamily="2" charset="-128"/>
              </a:rPr>
              <a:t> 資料分析</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12699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104530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研究程序</a:t>
            </a:r>
          </a:p>
        </p:txBody>
      </p:sp>
      <p:pic>
        <p:nvPicPr>
          <p:cNvPr id="6" name="圖片 5">
            <a:extLst>
              <a:ext uri="{FF2B5EF4-FFF2-40B4-BE49-F238E27FC236}">
                <a16:creationId xmlns:a16="http://schemas.microsoft.com/office/drawing/2014/main" id="{7691A98F-F5CE-BC46-8473-02B771710C9B}"/>
              </a:ext>
            </a:extLst>
          </p:cNvPr>
          <p:cNvPicPr>
            <a:picLocks noChangeAspect="1"/>
          </p:cNvPicPr>
          <p:nvPr/>
        </p:nvPicPr>
        <p:blipFill>
          <a:blip r:embed="rId2"/>
          <a:stretch>
            <a:fillRect/>
          </a:stretch>
        </p:blipFill>
        <p:spPr>
          <a:xfrm>
            <a:off x="2338704" y="2267944"/>
            <a:ext cx="7514590" cy="34879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17566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研究方法</a:t>
            </a:r>
          </a:p>
        </p:txBody>
      </p:sp>
      <p:sp>
        <p:nvSpPr>
          <p:cNvPr id="7" name="矩形 6">
            <a:extLst>
              <a:ext uri="{FF2B5EF4-FFF2-40B4-BE49-F238E27FC236}">
                <a16:creationId xmlns:a16="http://schemas.microsoft.com/office/drawing/2014/main" id="{13C71A11-2953-1940-82C5-0D921D4C53AD}"/>
              </a:ext>
            </a:extLst>
          </p:cNvPr>
          <p:cNvSpPr/>
          <p:nvPr/>
        </p:nvSpPr>
        <p:spPr>
          <a:xfrm>
            <a:off x="1403985" y="109728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080337" y="450949"/>
            <a:ext cx="203132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研究工具</a:t>
            </a:r>
          </a:p>
        </p:txBody>
      </p:sp>
      <p:graphicFrame>
        <p:nvGraphicFramePr>
          <p:cNvPr id="5" name="表格 5">
            <a:extLst>
              <a:ext uri="{FF2B5EF4-FFF2-40B4-BE49-F238E27FC236}">
                <a16:creationId xmlns:a16="http://schemas.microsoft.com/office/drawing/2014/main" id="{CA6370DA-BA4D-3B40-B89B-1FD6B211B0D5}"/>
              </a:ext>
            </a:extLst>
          </p:cNvPr>
          <p:cNvGraphicFramePr>
            <a:graphicFrameLocks noGrp="1"/>
          </p:cNvGraphicFramePr>
          <p:nvPr>
            <p:extLst>
              <p:ext uri="{D42A27DB-BD31-4B8C-83A1-F6EECF244321}">
                <p14:modId xmlns:p14="http://schemas.microsoft.com/office/powerpoint/2010/main" val="381848820"/>
              </p:ext>
            </p:extLst>
          </p:nvPr>
        </p:nvGraphicFramePr>
        <p:xfrm>
          <a:off x="502918" y="1337310"/>
          <a:ext cx="11186162" cy="4754880"/>
        </p:xfrm>
        <a:graphic>
          <a:graphicData uri="http://schemas.openxmlformats.org/drawingml/2006/table">
            <a:tbl>
              <a:tblPr firstRow="1" bandRow="1">
                <a:tableStyleId>{5C22544A-7EE6-4342-B048-85BDC9FD1C3A}</a:tableStyleId>
              </a:tblPr>
              <a:tblGrid>
                <a:gridCol w="2756943">
                  <a:extLst>
                    <a:ext uri="{9D8B030D-6E8A-4147-A177-3AD203B41FA5}">
                      <a16:colId xmlns:a16="http://schemas.microsoft.com/office/drawing/2014/main" val="758124009"/>
                    </a:ext>
                  </a:extLst>
                </a:gridCol>
                <a:gridCol w="3335228">
                  <a:extLst>
                    <a:ext uri="{9D8B030D-6E8A-4147-A177-3AD203B41FA5}">
                      <a16:colId xmlns:a16="http://schemas.microsoft.com/office/drawing/2014/main" val="2752720561"/>
                    </a:ext>
                  </a:extLst>
                </a:gridCol>
                <a:gridCol w="5093991">
                  <a:extLst>
                    <a:ext uri="{9D8B030D-6E8A-4147-A177-3AD203B41FA5}">
                      <a16:colId xmlns:a16="http://schemas.microsoft.com/office/drawing/2014/main" val="3915786849"/>
                    </a:ext>
                  </a:extLst>
                </a:gridCol>
              </a:tblGrid>
              <a:tr h="370840">
                <a:tc>
                  <a:txBody>
                    <a:bodyPr/>
                    <a:lstStyle/>
                    <a:p>
                      <a:r>
                        <a:rPr lang="zh-TW" altLang="en-US" sz="2000" dirty="0">
                          <a:solidFill>
                            <a:schemeClr val="tx1"/>
                          </a:solidFill>
                          <a:latin typeface="Heiti SC Medium" pitchFamily="2" charset="-128"/>
                          <a:ea typeface="Heiti SC Medium" pitchFamily="2" charset="-128"/>
                        </a:rPr>
                        <a:t>主要項目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zh-TW" altLang="en-US" sz="2000" dirty="0">
                          <a:solidFill>
                            <a:schemeClr val="tx1"/>
                          </a:solidFill>
                          <a:latin typeface="Heiti SC Medium" pitchFamily="2" charset="-128"/>
                          <a:ea typeface="Heiti SC Medium" pitchFamily="2" charset="-128"/>
                        </a:rPr>
                        <a:t>子項目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zh-TW" altLang="en-US" sz="2000" dirty="0">
                          <a:solidFill>
                            <a:schemeClr val="tx1"/>
                          </a:solidFill>
                          <a:latin typeface="Heiti SC Medium" pitchFamily="2" charset="-128"/>
                          <a:ea typeface="Heiti SC Medium" pitchFamily="2" charset="-128"/>
                        </a:rPr>
                        <a:t>目的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7319342"/>
                  </a:ext>
                </a:extLst>
              </a:tr>
              <a:tr h="370840">
                <a:tc rowSpan="5">
                  <a:txBody>
                    <a:bodyPr/>
                    <a:lstStyle/>
                    <a:p>
                      <a:r>
                        <a:rPr lang="zh-TW" altLang="en-US" sz="2000" dirty="0">
                          <a:solidFill>
                            <a:schemeClr val="tx1"/>
                          </a:solidFill>
                          <a:latin typeface="Heiti SC Medium" pitchFamily="2" charset="-128"/>
                          <a:ea typeface="Heiti SC Medium" pitchFamily="2" charset="-128"/>
                        </a:rPr>
                        <a:t>人工智慧教材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教學投影片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提供教師講解課程單元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58448"/>
                  </a:ext>
                </a:extLst>
              </a:tr>
              <a:tr h="370840">
                <a:tc vMerge="1">
                  <a:txBody>
                    <a:bodyPr/>
                    <a:lstStyle/>
                    <a:p>
                      <a:endParaRPr lang="zh-TW" altLang="en-US" sz="2400" dirty="0">
                        <a:solidFill>
                          <a:schemeClr val="tx1"/>
                        </a:solidFill>
                        <a:latin typeface="Heiti SC Medium" pitchFamily="2" charset="-128"/>
                        <a:ea typeface="Heiti SC Medium" pitchFamily="2"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類神經網路概念學習單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提供學生在操作平台時回答問題，釐清概念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935523"/>
                  </a:ext>
                </a:extLst>
              </a:tr>
              <a:tr h="370840">
                <a:tc vMerge="1">
                  <a:txBody>
                    <a:bodyPr/>
                    <a:lstStyle/>
                    <a:p>
                      <a:endParaRPr lang="zh-TW" altLang="en-US" sz="2400" dirty="0">
                        <a:solidFill>
                          <a:schemeClr val="tx1"/>
                        </a:solidFill>
                        <a:latin typeface="Heiti SC Medium" pitchFamily="2" charset="-128"/>
                        <a:ea typeface="Heiti SC Medium" pitchFamily="2"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程式設計學習單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透過問題引導學生運用程式實作課程概念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8995911"/>
                  </a:ext>
                </a:extLst>
              </a:tr>
              <a:tr h="370840">
                <a:tc vMerge="1">
                  <a:txBody>
                    <a:bodyPr/>
                    <a:lstStyle/>
                    <a:p>
                      <a:endParaRPr lang="zh-TW" altLang="en-US" sz="2400" dirty="0">
                        <a:solidFill>
                          <a:schemeClr val="tx1"/>
                        </a:solidFill>
                        <a:latin typeface="Heiti SC Medium" pitchFamily="2" charset="-128"/>
                        <a:ea typeface="Heiti SC Medium" pitchFamily="2"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隨堂測驗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評量學生對課程的理解程度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5653917"/>
                  </a:ext>
                </a:extLst>
              </a:tr>
              <a:tr h="370840">
                <a:tc vMerge="1">
                  <a:txBody>
                    <a:bodyPr/>
                    <a:lstStyle/>
                    <a:p>
                      <a:endParaRPr lang="zh-TW" altLang="en-US" sz="2400" dirty="0">
                        <a:solidFill>
                          <a:schemeClr val="tx1"/>
                        </a:solidFill>
                        <a:latin typeface="Heiti SC Medium" pitchFamily="2" charset="-128"/>
                        <a:ea typeface="Heiti SC Medium" pitchFamily="2"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視覺化模擬輔助平台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extLst>
                  <a:ext uri="{0D108BD9-81ED-4DB2-BD59-A6C34878D82A}">
                    <a16:rowId xmlns:a16="http://schemas.microsoft.com/office/drawing/2014/main" val="1948472950"/>
                  </a:ext>
                </a:extLst>
              </a:tr>
              <a:tr h="370840">
                <a:tc rowSpan="2">
                  <a:txBody>
                    <a:bodyPr/>
                    <a:lstStyle/>
                    <a:p>
                      <a:r>
                        <a:rPr lang="zh-TW" altLang="en-US" sz="2000" dirty="0">
                          <a:solidFill>
                            <a:schemeClr val="tx1"/>
                          </a:solidFill>
                          <a:latin typeface="Heiti SC Medium" pitchFamily="2" charset="-128"/>
                          <a:ea typeface="Heiti SC Medium" pitchFamily="2" charset="-128"/>
                        </a:rPr>
                        <a:t>人工智慧概念前測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人工智慧基本認識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了解學生對人工智慧理解的起點行為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84488"/>
                  </a:ext>
                </a:extLst>
              </a:tr>
              <a:tr h="370840">
                <a:tc vMerge="1">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程式設計基礎理解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2000" dirty="0">
                          <a:solidFill>
                            <a:schemeClr val="tx1"/>
                          </a:solidFill>
                          <a:latin typeface="Heiti SC Medium" pitchFamily="2" charset="-128"/>
                          <a:ea typeface="Heiti SC Medium" pitchFamily="2" charset="-128"/>
                        </a:rPr>
                        <a:t>了解學生對程式概念理解的起點行為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9378198"/>
                  </a:ext>
                </a:extLst>
              </a:tr>
              <a:tr h="370840">
                <a:tc>
                  <a:txBody>
                    <a:bodyPr/>
                    <a:lstStyle/>
                    <a:p>
                      <a:r>
                        <a:rPr lang="zh-TW" altLang="en-US" sz="2000" dirty="0">
                          <a:solidFill>
                            <a:schemeClr val="tx1"/>
                          </a:solidFill>
                          <a:latin typeface="Heiti SC Medium" pitchFamily="2" charset="-128"/>
                          <a:ea typeface="Heiti SC Medium" pitchFamily="2" charset="-128"/>
                        </a:rPr>
                        <a:t>人工智慧概念後測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tc>
                  <a:txBody>
                    <a:bodyPr/>
                    <a:lstStyle/>
                    <a:p>
                      <a:r>
                        <a:rPr lang="zh-TW" altLang="en-US" sz="2000" dirty="0">
                          <a:solidFill>
                            <a:schemeClr val="tx1"/>
                          </a:solidFill>
                          <a:latin typeface="Heiti SC Medium" pitchFamily="2" charset="-128"/>
                          <a:ea typeface="Heiti SC Medium" pitchFamily="2" charset="-128"/>
                        </a:rPr>
                        <a:t>評量學生經過課程後，對課程的理解程度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8221334"/>
                  </a:ext>
                </a:extLst>
              </a:tr>
              <a:tr h="370840">
                <a:tc>
                  <a:txBody>
                    <a:bodyPr/>
                    <a:lstStyle/>
                    <a:p>
                      <a:r>
                        <a:rPr lang="zh-TW" altLang="en-US" sz="2000" dirty="0">
                          <a:solidFill>
                            <a:schemeClr val="tx1"/>
                          </a:solidFill>
                          <a:latin typeface="Heiti SC Medium" pitchFamily="2" charset="-128"/>
                          <a:ea typeface="Heiti SC Medium" pitchFamily="2" charset="-128"/>
                        </a:rPr>
                        <a:t>專題製作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chemeClr val="tx1"/>
                          </a:solidFill>
                          <a:latin typeface="Heiti SC Medium" pitchFamily="2" charset="-128"/>
                          <a:ea typeface="Heiti SC Medium" pitchFamily="2" charset="-128"/>
                        </a:rPr>
                        <a:t>評量學生經過課程後，其程式實作的能力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8075772"/>
                  </a:ext>
                </a:extLst>
              </a:tr>
              <a:tr h="370840">
                <a:tc>
                  <a:txBody>
                    <a:bodyPr/>
                    <a:lstStyle/>
                    <a:p>
                      <a:r>
                        <a:rPr lang="zh-TW" altLang="en-US" sz="2000" dirty="0">
                          <a:solidFill>
                            <a:schemeClr val="tx1"/>
                          </a:solidFill>
                          <a:latin typeface="Heiti SC Medium" pitchFamily="2" charset="-128"/>
                          <a:ea typeface="Heiti SC Medium" pitchFamily="2" charset="-128"/>
                        </a:rPr>
                        <a:t>電腦科學態度問卷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tc>
                  <a:txBody>
                    <a:bodyPr/>
                    <a:lstStyle/>
                    <a:p>
                      <a:r>
                        <a:rPr lang="zh-TW" altLang="en-US" sz="2000" dirty="0">
                          <a:solidFill>
                            <a:schemeClr val="tx1"/>
                          </a:solidFill>
                          <a:latin typeface="Heiti SC Medium" pitchFamily="2" charset="-128"/>
                          <a:ea typeface="Heiti SC Medium" pitchFamily="2" charset="-128"/>
                        </a:rPr>
                        <a:t>了解學生對電腦科學的態度，以及課程感受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681282"/>
                  </a:ext>
                </a:extLst>
              </a:tr>
              <a:tr h="370840">
                <a:tc>
                  <a:txBody>
                    <a:bodyPr/>
                    <a:lstStyle/>
                    <a:p>
                      <a:r>
                        <a:rPr lang="zh-TW" altLang="en-US" sz="2000" dirty="0">
                          <a:solidFill>
                            <a:schemeClr val="tx1"/>
                          </a:solidFill>
                          <a:latin typeface="Heiti SC Medium" pitchFamily="2" charset="-128"/>
                          <a:ea typeface="Heiti SC Medium" pitchFamily="2" charset="-128"/>
                        </a:rPr>
                        <a:t>半結構式訪談題目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2000" dirty="0">
                        <a:solidFill>
                          <a:schemeClr val="tx1"/>
                        </a:solidFill>
                        <a:latin typeface="Heiti SC Medium" pitchFamily="2" charset="-128"/>
                        <a:ea typeface="Heiti SC Medium" pitchFamily="2"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solidFill>
                        <a:schemeClr val="tx1"/>
                      </a:solidFill>
                      <a:prstDash val="solid"/>
                      <a:round/>
                      <a:headEnd type="none" w="med" len="med"/>
                      <a:tailEnd type="none" w="med" len="med"/>
                    </a:lnBlToTr>
                    <a:noFill/>
                  </a:tcPr>
                </a:tc>
                <a:tc>
                  <a:txBody>
                    <a:bodyPr/>
                    <a:lstStyle/>
                    <a:p>
                      <a:r>
                        <a:rPr lang="zh-TW" altLang="en-US" sz="2000" dirty="0">
                          <a:solidFill>
                            <a:schemeClr val="tx1"/>
                          </a:solidFill>
                          <a:latin typeface="Heiti SC Medium" pitchFamily="2" charset="-128"/>
                          <a:ea typeface="Heiti SC Medium" pitchFamily="2" charset="-128"/>
                        </a:rPr>
                        <a:t>了解學生的學習感受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8054213"/>
                  </a:ext>
                </a:extLst>
              </a:tr>
            </a:tbl>
          </a:graphicData>
        </a:graphic>
      </p:graphicFrame>
    </p:spTree>
    <p:extLst>
      <p:ext uri="{BB962C8B-B14F-4D97-AF65-F5344CB8AC3E}">
        <p14:creationId xmlns:p14="http://schemas.microsoft.com/office/powerpoint/2010/main" val="2187159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53</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結論與建議</a:t>
            </a:r>
          </a:p>
        </p:txBody>
      </p:sp>
      <p:sp>
        <p:nvSpPr>
          <p:cNvPr id="9" name="矩形 2">
            <a:extLst>
              <a:ext uri="{FF2B5EF4-FFF2-40B4-BE49-F238E27FC236}">
                <a16:creationId xmlns:a16="http://schemas.microsoft.com/office/drawing/2014/main" id="{7F775277-E563-B64A-ABE8-148E97298171}"/>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8CB7CBD0-64DA-B943-B953-28F76161FD0B}"/>
              </a:ext>
            </a:extLst>
          </p:cNvPr>
          <p:cNvSpPr txBox="1"/>
          <p:nvPr/>
        </p:nvSpPr>
        <p:spPr>
          <a:xfrm>
            <a:off x="4977745" y="1711374"/>
            <a:ext cx="2236510" cy="584775"/>
          </a:xfrm>
          <a:prstGeom prst="rect">
            <a:avLst/>
          </a:prstGeom>
          <a:noFill/>
        </p:spPr>
        <p:txBody>
          <a:bodyPr wrap="none" rtlCol="0">
            <a:spAutoFit/>
          </a:bodyPr>
          <a:lstStyle/>
          <a:p>
            <a:r>
              <a:rPr kumimoji="1" lang="zh-TW" altLang="en-US" sz="3200" dirty="0">
                <a:latin typeface="Heiti SC Medium" pitchFamily="2" charset="-128"/>
                <a:ea typeface="Heiti SC Medium" pitchFamily="2" charset="-128"/>
              </a:rPr>
              <a:t>結果與討論</a:t>
            </a:r>
          </a:p>
        </p:txBody>
      </p:sp>
      <p:sp>
        <p:nvSpPr>
          <p:cNvPr id="11" name="文字方塊 10">
            <a:extLst>
              <a:ext uri="{FF2B5EF4-FFF2-40B4-BE49-F238E27FC236}">
                <a16:creationId xmlns:a16="http://schemas.microsoft.com/office/drawing/2014/main" id="{00D8BB33-D4B7-CB48-9187-FE88D9921D24}"/>
              </a:ext>
            </a:extLst>
          </p:cNvPr>
          <p:cNvSpPr txBox="1"/>
          <p:nvPr/>
        </p:nvSpPr>
        <p:spPr>
          <a:xfrm>
            <a:off x="2700317" y="2901999"/>
            <a:ext cx="6791366" cy="2062103"/>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對人工智慧學習成就之影響</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對學習態度之影響</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學生對視覺化模擬輔助教學之感受</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講述式教學之感受</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2396047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6" name="圖片 5">
            <a:extLst>
              <a:ext uri="{FF2B5EF4-FFF2-40B4-BE49-F238E27FC236}">
                <a16:creationId xmlns:a16="http://schemas.microsoft.com/office/drawing/2014/main" id="{ED86C833-53EF-4842-B545-BD317C0D2A1E}"/>
              </a:ext>
            </a:extLst>
          </p:cNvPr>
          <p:cNvPicPr>
            <a:picLocks noChangeAspect="1"/>
          </p:cNvPicPr>
          <p:nvPr/>
        </p:nvPicPr>
        <p:blipFill>
          <a:blip r:embed="rId2"/>
          <a:stretch>
            <a:fillRect/>
          </a:stretch>
        </p:blipFill>
        <p:spPr>
          <a:xfrm>
            <a:off x="2164690" y="2731140"/>
            <a:ext cx="7862619" cy="363600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C10E3934-94CF-3842-BC9E-137C4DA34435}"/>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對學習人工智慧概念之影響</a:t>
            </a:r>
          </a:p>
        </p:txBody>
      </p:sp>
    </p:spTree>
    <p:extLst>
      <p:ext uri="{BB962C8B-B14F-4D97-AF65-F5344CB8AC3E}">
        <p14:creationId xmlns:p14="http://schemas.microsoft.com/office/powerpoint/2010/main" val="2432554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6" name="圖片 5">
            <a:extLst>
              <a:ext uri="{FF2B5EF4-FFF2-40B4-BE49-F238E27FC236}">
                <a16:creationId xmlns:a16="http://schemas.microsoft.com/office/drawing/2014/main" id="{05EB51EC-6775-514A-8693-9B870A516679}"/>
              </a:ext>
            </a:extLst>
          </p:cNvPr>
          <p:cNvPicPr>
            <a:picLocks noChangeAspect="1"/>
          </p:cNvPicPr>
          <p:nvPr/>
        </p:nvPicPr>
        <p:blipFill>
          <a:blip r:embed="rId2"/>
          <a:stretch>
            <a:fillRect/>
          </a:stretch>
        </p:blipFill>
        <p:spPr>
          <a:xfrm>
            <a:off x="2041907" y="2776860"/>
            <a:ext cx="8108186" cy="363600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4092FB7D-2615-8246-89CB-9D3AB375512E}"/>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對學習人工智慧概念之影響</a:t>
            </a:r>
          </a:p>
        </p:txBody>
      </p:sp>
    </p:spTree>
    <p:extLst>
      <p:ext uri="{BB962C8B-B14F-4D97-AF65-F5344CB8AC3E}">
        <p14:creationId xmlns:p14="http://schemas.microsoft.com/office/powerpoint/2010/main" val="2072948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9" name="圖片 8">
            <a:extLst>
              <a:ext uri="{FF2B5EF4-FFF2-40B4-BE49-F238E27FC236}">
                <a16:creationId xmlns:a16="http://schemas.microsoft.com/office/drawing/2014/main" id="{47D8F4B1-8A07-4943-B3D0-073AFFCC01DE}"/>
              </a:ext>
            </a:extLst>
          </p:cNvPr>
          <p:cNvPicPr>
            <a:picLocks noChangeAspect="1"/>
          </p:cNvPicPr>
          <p:nvPr/>
        </p:nvPicPr>
        <p:blipFill>
          <a:blip r:embed="rId2"/>
          <a:stretch>
            <a:fillRect/>
          </a:stretch>
        </p:blipFill>
        <p:spPr>
          <a:xfrm>
            <a:off x="235971" y="2234068"/>
            <a:ext cx="4281625" cy="1980000"/>
          </a:xfrm>
          <a:prstGeom prst="rect">
            <a:avLst/>
          </a:prstGeom>
          <a:ln>
            <a:noFill/>
          </a:ln>
          <a:effectLst>
            <a:outerShdw blurRad="190500" algn="tl" rotWithShape="0">
              <a:srgbClr val="000000">
                <a:alpha val="70000"/>
              </a:srgbClr>
            </a:outerShdw>
          </a:effectLst>
        </p:spPr>
      </p:pic>
      <p:pic>
        <p:nvPicPr>
          <p:cNvPr id="10" name="圖片 9">
            <a:extLst>
              <a:ext uri="{FF2B5EF4-FFF2-40B4-BE49-F238E27FC236}">
                <a16:creationId xmlns:a16="http://schemas.microsoft.com/office/drawing/2014/main" id="{5721C6EC-41AF-204B-984B-A3E6BE01E406}"/>
              </a:ext>
            </a:extLst>
          </p:cNvPr>
          <p:cNvPicPr>
            <a:picLocks noChangeAspect="1"/>
          </p:cNvPicPr>
          <p:nvPr/>
        </p:nvPicPr>
        <p:blipFill>
          <a:blip r:embed="rId3"/>
          <a:stretch>
            <a:fillRect/>
          </a:stretch>
        </p:blipFill>
        <p:spPr>
          <a:xfrm>
            <a:off x="169110" y="4546530"/>
            <a:ext cx="4415349" cy="1980000"/>
          </a:xfrm>
          <a:prstGeom prst="rect">
            <a:avLst/>
          </a:prstGeom>
          <a:ln>
            <a:noFill/>
          </a:ln>
          <a:effectLst>
            <a:outerShdw blurRad="190500" algn="tl" rotWithShape="0">
              <a:srgbClr val="000000">
                <a:alpha val="70000"/>
              </a:srgbClr>
            </a:outerShdw>
          </a:effectLst>
        </p:spPr>
      </p:pic>
      <p:pic>
        <p:nvPicPr>
          <p:cNvPr id="11" name="圖片 10">
            <a:extLst>
              <a:ext uri="{FF2B5EF4-FFF2-40B4-BE49-F238E27FC236}">
                <a16:creationId xmlns:a16="http://schemas.microsoft.com/office/drawing/2014/main" id="{09F3FA1E-1BF0-1C4F-95C7-E4F543E1F0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3753" y="2787183"/>
            <a:ext cx="6129137" cy="2831155"/>
          </a:xfrm>
          <a:prstGeom prst="rect">
            <a:avLst/>
          </a:prstGeom>
          <a:ln>
            <a:noFill/>
          </a:ln>
          <a:effectLst>
            <a:outerShdw blurRad="190500" algn="tl" rotWithShape="0">
              <a:srgbClr val="000000">
                <a:alpha val="70000"/>
              </a:srgbClr>
            </a:outerShdw>
          </a:effectLst>
        </p:spPr>
      </p:pic>
      <p:cxnSp>
        <p:nvCxnSpPr>
          <p:cNvPr id="12" name="直線箭頭接點 11">
            <a:extLst>
              <a:ext uri="{FF2B5EF4-FFF2-40B4-BE49-F238E27FC236}">
                <a16:creationId xmlns:a16="http://schemas.microsoft.com/office/drawing/2014/main" id="{8E0D944F-913C-BC47-BFB0-879C3E0BB0F8}"/>
              </a:ext>
            </a:extLst>
          </p:cNvPr>
          <p:cNvCxnSpPr>
            <a:stCxn id="9" idx="3"/>
            <a:endCxn id="11" idx="1"/>
          </p:cNvCxnSpPr>
          <p:nvPr/>
        </p:nvCxnSpPr>
        <p:spPr>
          <a:xfrm>
            <a:off x="4517596" y="3224068"/>
            <a:ext cx="1376157" cy="978693"/>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E50FFA47-696D-104A-89F3-557BA180472D}"/>
              </a:ext>
            </a:extLst>
          </p:cNvPr>
          <p:cNvCxnSpPr>
            <a:cxnSpLocks/>
            <a:stCxn id="10" idx="3"/>
            <a:endCxn id="11" idx="1"/>
          </p:cNvCxnSpPr>
          <p:nvPr/>
        </p:nvCxnSpPr>
        <p:spPr>
          <a:xfrm flipV="1">
            <a:off x="4584459" y="4202761"/>
            <a:ext cx="1309294" cy="1333769"/>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184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9" name="圖片 8">
            <a:extLst>
              <a:ext uri="{FF2B5EF4-FFF2-40B4-BE49-F238E27FC236}">
                <a16:creationId xmlns:a16="http://schemas.microsoft.com/office/drawing/2014/main" id="{C003C073-0EEF-9148-801D-43A672BC50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979" y="2797807"/>
            <a:ext cx="5217047" cy="2771458"/>
          </a:xfrm>
          <a:prstGeom prst="rect">
            <a:avLst/>
          </a:prstGeom>
          <a:ln>
            <a:noFill/>
          </a:ln>
          <a:effectLst>
            <a:outerShdw blurRad="190500" algn="tl" rotWithShape="0">
              <a:srgbClr val="000000">
                <a:alpha val="70000"/>
              </a:srgbClr>
            </a:outerShdw>
          </a:effectLst>
        </p:spPr>
      </p:pic>
      <p:pic>
        <p:nvPicPr>
          <p:cNvPr id="10" name="圖片 9">
            <a:extLst>
              <a:ext uri="{FF2B5EF4-FFF2-40B4-BE49-F238E27FC236}">
                <a16:creationId xmlns:a16="http://schemas.microsoft.com/office/drawing/2014/main" id="{1F636447-D5FC-584A-8B26-1305A06CA9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175" y="2172097"/>
            <a:ext cx="4624693" cy="3611567"/>
          </a:xfrm>
          <a:prstGeom prst="rect">
            <a:avLst/>
          </a:prstGeom>
          <a:ln>
            <a:noFill/>
          </a:ln>
          <a:effectLst>
            <a:outerShdw blurRad="190500" algn="tl" rotWithShape="0">
              <a:srgbClr val="000000">
                <a:alpha val="70000"/>
              </a:srgbClr>
            </a:outerShdw>
          </a:effectLst>
        </p:spPr>
      </p:pic>
      <p:sp>
        <p:nvSpPr>
          <p:cNvPr id="11" name="文字方塊 10">
            <a:extLst>
              <a:ext uri="{FF2B5EF4-FFF2-40B4-BE49-F238E27FC236}">
                <a16:creationId xmlns:a16="http://schemas.microsoft.com/office/drawing/2014/main" id="{700EF2ED-E08E-954C-A3A6-9F319D03C6E9}"/>
              </a:ext>
            </a:extLst>
          </p:cNvPr>
          <p:cNvSpPr txBox="1"/>
          <p:nvPr/>
        </p:nvSpPr>
        <p:spPr>
          <a:xfrm>
            <a:off x="1126132" y="5619988"/>
            <a:ext cx="3622740" cy="369332"/>
          </a:xfrm>
          <a:prstGeom prst="rect">
            <a:avLst/>
          </a:prstGeom>
          <a:noFill/>
        </p:spPr>
        <p:txBody>
          <a:bodyPr wrap="square">
            <a:spAutoFit/>
          </a:bodyPr>
          <a:lstStyle/>
          <a:p>
            <a:r>
              <a:rPr lang="zh-TW" altLang="zh-TW" sz="1800" dirty="0">
                <a:effectLst/>
                <a:latin typeface="Heiti SC Medium" pitchFamily="2" charset="-128"/>
                <a:ea typeface="Heiti SC Medium" pitchFamily="2" charset="-128"/>
                <a:cs typeface="Times New Roman" panose="02020603050405020304" pitchFamily="18" charset="0"/>
              </a:rPr>
              <a:t>訓練類神經網路之教材投影片示例</a:t>
            </a:r>
            <a:r>
              <a:rPr lang="zh-TW" altLang="zh-TW" dirty="0">
                <a:effectLst/>
                <a:latin typeface="Heiti SC Medium" pitchFamily="2" charset="-128"/>
                <a:ea typeface="Heiti SC Medium" pitchFamily="2" charset="-128"/>
              </a:rPr>
              <a:t> </a:t>
            </a:r>
            <a:endParaRPr lang="zh-TW" altLang="en-US" dirty="0">
              <a:latin typeface="Heiti SC Medium" pitchFamily="2" charset="-128"/>
              <a:ea typeface="Heiti SC Medium" pitchFamily="2" charset="-128"/>
            </a:endParaRPr>
          </a:p>
        </p:txBody>
      </p:sp>
      <p:sp>
        <p:nvSpPr>
          <p:cNvPr id="16" name="文字方塊 15">
            <a:extLst>
              <a:ext uri="{FF2B5EF4-FFF2-40B4-BE49-F238E27FC236}">
                <a16:creationId xmlns:a16="http://schemas.microsoft.com/office/drawing/2014/main" id="{8836F914-275E-E84B-841B-BAA041096B4D}"/>
              </a:ext>
            </a:extLst>
          </p:cNvPr>
          <p:cNvSpPr txBox="1"/>
          <p:nvPr/>
        </p:nvSpPr>
        <p:spPr>
          <a:xfrm>
            <a:off x="7596410" y="5805135"/>
            <a:ext cx="2723823" cy="369332"/>
          </a:xfrm>
          <a:prstGeom prst="rect">
            <a:avLst/>
          </a:prstGeom>
          <a:noFill/>
        </p:spPr>
        <p:txBody>
          <a:bodyPr wrap="none" rtlCol="0">
            <a:spAutoFit/>
          </a:bodyPr>
          <a:lstStyle/>
          <a:p>
            <a:r>
              <a:rPr lang="zh-TW" altLang="zh-TW" kern="100" dirty="0">
                <a:latin typeface="Heiti SC Medium" pitchFamily="2" charset="-128"/>
                <a:ea typeface="Heiti SC Medium" pitchFamily="2" charset="-128"/>
                <a:cs typeface="Times New Roman" panose="02020603050405020304" pitchFamily="18" charset="0"/>
              </a:rPr>
              <a:t>訓練類神經網路模擬畫面</a:t>
            </a:r>
          </a:p>
        </p:txBody>
      </p:sp>
    </p:spTree>
    <p:extLst>
      <p:ext uri="{BB962C8B-B14F-4D97-AF65-F5344CB8AC3E}">
        <p14:creationId xmlns:p14="http://schemas.microsoft.com/office/powerpoint/2010/main" val="1625445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sp>
        <p:nvSpPr>
          <p:cNvPr id="11" name="文字方塊 10">
            <a:extLst>
              <a:ext uri="{FF2B5EF4-FFF2-40B4-BE49-F238E27FC236}">
                <a16:creationId xmlns:a16="http://schemas.microsoft.com/office/drawing/2014/main" id="{700EF2ED-E08E-954C-A3A6-9F319D03C6E9}"/>
              </a:ext>
            </a:extLst>
          </p:cNvPr>
          <p:cNvSpPr txBox="1"/>
          <p:nvPr/>
        </p:nvSpPr>
        <p:spPr>
          <a:xfrm>
            <a:off x="1739344" y="5443359"/>
            <a:ext cx="2988668" cy="369332"/>
          </a:xfrm>
          <a:prstGeom prst="rect">
            <a:avLst/>
          </a:prstGeom>
          <a:noFill/>
        </p:spPr>
        <p:txBody>
          <a:bodyPr wrap="square">
            <a:spAutoFit/>
          </a:bodyPr>
          <a:lstStyle/>
          <a:p>
            <a:r>
              <a:rPr lang="zh-TW" altLang="en-US" dirty="0">
                <a:latin typeface="Heiti SC Medium" pitchFamily="2" charset="-128"/>
                <a:ea typeface="Heiti SC Medium" pitchFamily="2" charset="-128"/>
                <a:cs typeface="Times New Roman" panose="02020603050405020304" pitchFamily="18" charset="0"/>
              </a:rPr>
              <a:t>誤差計算</a:t>
            </a:r>
            <a:r>
              <a:rPr lang="zh-TW" altLang="zh-TW" sz="1800" dirty="0">
                <a:effectLst/>
                <a:latin typeface="Heiti SC Medium" pitchFamily="2" charset="-128"/>
                <a:ea typeface="Heiti SC Medium" pitchFamily="2" charset="-128"/>
                <a:cs typeface="Times New Roman" panose="02020603050405020304" pitchFamily="18" charset="0"/>
              </a:rPr>
              <a:t>之教材投影片示例</a:t>
            </a:r>
            <a:r>
              <a:rPr lang="zh-TW" altLang="zh-TW" dirty="0">
                <a:effectLst/>
                <a:latin typeface="Heiti SC Medium" pitchFamily="2" charset="-128"/>
                <a:ea typeface="Heiti SC Medium" pitchFamily="2" charset="-128"/>
              </a:rPr>
              <a:t> </a:t>
            </a:r>
            <a:endParaRPr lang="zh-TW" altLang="en-US" dirty="0">
              <a:latin typeface="Heiti SC Medium" pitchFamily="2" charset="-128"/>
              <a:ea typeface="Heiti SC Medium" pitchFamily="2" charset="-128"/>
            </a:endParaRPr>
          </a:p>
        </p:txBody>
      </p:sp>
      <p:sp>
        <p:nvSpPr>
          <p:cNvPr id="16" name="文字方塊 15">
            <a:extLst>
              <a:ext uri="{FF2B5EF4-FFF2-40B4-BE49-F238E27FC236}">
                <a16:creationId xmlns:a16="http://schemas.microsoft.com/office/drawing/2014/main" id="{8836F914-275E-E84B-841B-BAA041096B4D}"/>
              </a:ext>
            </a:extLst>
          </p:cNvPr>
          <p:cNvSpPr txBox="1"/>
          <p:nvPr/>
        </p:nvSpPr>
        <p:spPr>
          <a:xfrm>
            <a:off x="7375402" y="5577963"/>
            <a:ext cx="2262158" cy="369332"/>
          </a:xfrm>
          <a:prstGeom prst="rect">
            <a:avLst/>
          </a:prstGeom>
          <a:noFill/>
        </p:spPr>
        <p:txBody>
          <a:bodyPr wrap="none" rtlCol="0">
            <a:spAutoFit/>
          </a:bodyPr>
          <a:lstStyle/>
          <a:p>
            <a:r>
              <a:rPr lang="zh-TW" altLang="en-US" kern="100" dirty="0">
                <a:latin typeface="Heiti SC Medium" pitchFamily="2" charset="-128"/>
                <a:ea typeface="Heiti SC Medium" pitchFamily="2" charset="-128"/>
                <a:cs typeface="Times New Roman" panose="02020603050405020304" pitchFamily="18" charset="0"/>
              </a:rPr>
              <a:t>權重與誤差</a:t>
            </a:r>
            <a:r>
              <a:rPr lang="zh-TW" altLang="zh-TW" kern="100" dirty="0">
                <a:latin typeface="Heiti SC Medium" pitchFamily="2" charset="-128"/>
                <a:ea typeface="Heiti SC Medium" pitchFamily="2" charset="-128"/>
                <a:cs typeface="Times New Roman" panose="02020603050405020304" pitchFamily="18" charset="0"/>
              </a:rPr>
              <a:t>模擬畫面</a:t>
            </a:r>
          </a:p>
        </p:txBody>
      </p:sp>
      <p:pic>
        <p:nvPicPr>
          <p:cNvPr id="12" name="圖片 11">
            <a:extLst>
              <a:ext uri="{FF2B5EF4-FFF2-40B4-BE49-F238E27FC236}">
                <a16:creationId xmlns:a16="http://schemas.microsoft.com/office/drawing/2014/main" id="{CD0FFF3C-A0F0-914E-AA96-6A33A4AC38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352" y="2303737"/>
            <a:ext cx="3950652" cy="3026461"/>
          </a:xfrm>
          <a:prstGeom prst="rect">
            <a:avLst/>
          </a:prstGeom>
          <a:ln>
            <a:noFill/>
          </a:ln>
          <a:effectLst>
            <a:outerShdw blurRad="190500" algn="tl" rotWithShape="0">
              <a:srgbClr val="000000">
                <a:alpha val="70000"/>
              </a:srgbClr>
            </a:outerShdw>
          </a:effectLst>
        </p:spPr>
      </p:pic>
      <p:pic>
        <p:nvPicPr>
          <p:cNvPr id="13" name="圖片 12">
            <a:extLst>
              <a:ext uri="{FF2B5EF4-FFF2-40B4-BE49-F238E27FC236}">
                <a16:creationId xmlns:a16="http://schemas.microsoft.com/office/drawing/2014/main" id="{EB6FB45A-2F44-3C41-B329-AD345520A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8470" y="2166577"/>
            <a:ext cx="4956023" cy="32767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77777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59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sp>
        <p:nvSpPr>
          <p:cNvPr id="9" name="文字方塊 8">
            <a:extLst>
              <a:ext uri="{FF2B5EF4-FFF2-40B4-BE49-F238E27FC236}">
                <a16:creationId xmlns:a16="http://schemas.microsoft.com/office/drawing/2014/main" id="{E37148AE-D4A5-FB4E-B7A2-C45FAB9BDB79}"/>
              </a:ext>
            </a:extLst>
          </p:cNvPr>
          <p:cNvSpPr txBox="1"/>
          <p:nvPr/>
        </p:nvSpPr>
        <p:spPr>
          <a:xfrm>
            <a:off x="809625" y="1990090"/>
            <a:ext cx="8791575" cy="1200329"/>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除了運用量化分析結果推測視覺化模擬輔助平台之介入</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相較於傳統講述教學，對於人工智慧概念學習有顯著提升，</a:t>
            </a:r>
            <a:endParaRPr lang="en-US" altLang="zh-TW" sz="2400" dirty="0">
              <a:latin typeface="Heiti SC Medium" pitchFamily="2" charset="-128"/>
              <a:ea typeface="Heiti SC Medium" pitchFamily="2" charset="-128"/>
            </a:endParaRPr>
          </a:p>
          <a:p>
            <a:r>
              <a:rPr lang="zh-TW" altLang="en-US" sz="2400" dirty="0">
                <a:latin typeface="Heiti SC Medium" pitchFamily="2" charset="-128"/>
                <a:ea typeface="Heiti SC Medium" pitchFamily="2" charset="-128"/>
              </a:rPr>
              <a:t>本研究也</a:t>
            </a:r>
            <a:r>
              <a:rPr lang="zh-TW" altLang="en-US" sz="2400" dirty="0">
                <a:highlight>
                  <a:srgbClr val="FFFF00"/>
                </a:highlight>
                <a:latin typeface="Heiti SC Medium" pitchFamily="2" charset="-128"/>
                <a:ea typeface="Heiti SC Medium" pitchFamily="2" charset="-128"/>
              </a:rPr>
              <a:t>透過質性訪談資料</a:t>
            </a:r>
            <a:r>
              <a:rPr lang="zh-TW" altLang="en-US" sz="2400" dirty="0">
                <a:latin typeface="Heiti SC Medium" pitchFamily="2" charset="-128"/>
                <a:ea typeface="Heiti SC Medium" pitchFamily="2" charset="-128"/>
              </a:rPr>
              <a:t>，</a:t>
            </a:r>
            <a:r>
              <a:rPr lang="zh-TW" altLang="en-US" sz="2400" dirty="0">
                <a:highlight>
                  <a:srgbClr val="FFFF00"/>
                </a:highlight>
                <a:latin typeface="Heiti SC Medium" pitchFamily="2" charset="-128"/>
                <a:ea typeface="Heiti SC Medium" pitchFamily="2" charset="-128"/>
              </a:rPr>
              <a:t>發現模擬式教學的三項益處</a:t>
            </a:r>
            <a:r>
              <a:rPr lang="zh-TW" altLang="en-US" sz="2400" dirty="0">
                <a:latin typeface="Heiti SC Medium" pitchFamily="2" charset="-128"/>
                <a:ea typeface="Heiti SC Medium" pitchFamily="2" charset="-128"/>
              </a:rPr>
              <a:t>：  </a:t>
            </a:r>
          </a:p>
        </p:txBody>
      </p:sp>
      <p:sp>
        <p:nvSpPr>
          <p:cNvPr id="10" name="文字方塊 9">
            <a:extLst>
              <a:ext uri="{FF2B5EF4-FFF2-40B4-BE49-F238E27FC236}">
                <a16:creationId xmlns:a16="http://schemas.microsoft.com/office/drawing/2014/main" id="{34B28584-7F26-384D-9F14-41314A1D4076}"/>
              </a:ext>
            </a:extLst>
          </p:cNvPr>
          <p:cNvSpPr txBox="1"/>
          <p:nvPr/>
        </p:nvSpPr>
        <p:spPr>
          <a:xfrm>
            <a:off x="910590" y="3380244"/>
            <a:ext cx="8894445" cy="1938992"/>
          </a:xfrm>
          <a:prstGeom prst="rect">
            <a:avLst/>
          </a:prstGeom>
          <a:noFill/>
        </p:spPr>
        <p:txBody>
          <a:bodyPr wrap="square">
            <a:spAutoFit/>
          </a:bodyPr>
          <a:lstStyle/>
          <a:p>
            <a:pPr marL="457200" indent="-457200">
              <a:buAutoNum type="arabicPeriod"/>
            </a:pPr>
            <a:r>
              <a:rPr lang="zh-TW" altLang="en-US" sz="2400" dirty="0">
                <a:latin typeface="Heiti SC Medium" pitchFamily="2" charset="-128"/>
                <a:ea typeface="Heiti SC Medium" pitchFamily="2" charset="-128"/>
              </a:rPr>
              <a:t>調整參數與拖曳圖片之功能對學習有幫助 </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融入真實生活情境能幫助學生理解</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模擬平台輔助學生理解複雜的運算，減輕學生的認知負荷 </a:t>
            </a:r>
          </a:p>
        </p:txBody>
      </p:sp>
      <p:sp>
        <p:nvSpPr>
          <p:cNvPr id="12" name="文字方塊 11">
            <a:extLst>
              <a:ext uri="{FF2B5EF4-FFF2-40B4-BE49-F238E27FC236}">
                <a16:creationId xmlns:a16="http://schemas.microsoft.com/office/drawing/2014/main" id="{A76E0EA8-2E6F-A544-B200-F8F6AE035224}"/>
              </a:ext>
            </a:extLst>
          </p:cNvPr>
          <p:cNvSpPr txBox="1"/>
          <p:nvPr/>
        </p:nvSpPr>
        <p:spPr>
          <a:xfrm>
            <a:off x="910590" y="5456009"/>
            <a:ext cx="7554337" cy="707886"/>
          </a:xfrm>
          <a:prstGeom prst="rect">
            <a:avLst/>
          </a:prstGeom>
          <a:noFill/>
        </p:spPr>
        <p:txBody>
          <a:bodyPr wrap="square">
            <a:spAutoFit/>
          </a:bodyPr>
          <a:lstStyle/>
          <a:p>
            <a:r>
              <a:rPr lang="en-US" altLang="zh-TW" sz="2000" dirty="0">
                <a:effectLst/>
                <a:latin typeface="Heiti SC Medium" pitchFamily="2" charset="-128"/>
                <a:ea typeface="Heiti SC Medium" pitchFamily="2" charset="-128"/>
              </a:rPr>
              <a:t>(Chen, Hong, Sung, &amp; Chang, </a:t>
            </a:r>
            <a:r>
              <a:rPr lang="en-US" altLang="zh-TW" sz="2000" dirty="0">
                <a:effectLst/>
                <a:latin typeface="Heiti SC Medium" pitchFamily="2" charset="-128"/>
                <a:ea typeface="Heiti SC Medium" pitchFamily="2" charset="-128"/>
              </a:rPr>
              <a:t>2011</a:t>
            </a:r>
            <a:r>
              <a:rPr lang="en-US" altLang="zh-TW" sz="2000" dirty="0">
                <a:latin typeface="Heiti SC Medium" pitchFamily="2" charset="-128"/>
                <a:ea typeface="Heiti SC Medium" pitchFamily="2" charset="-128"/>
              </a:rPr>
              <a:t>; Hansen, Narayanan, &amp; </a:t>
            </a:r>
            <a:r>
              <a:rPr lang="en-US" altLang="zh-TW" sz="2000" dirty="0" err="1">
                <a:latin typeface="Heiti SC Medium" pitchFamily="2" charset="-128"/>
                <a:ea typeface="Heiti SC Medium" pitchFamily="2" charset="-128"/>
              </a:rPr>
              <a:t>Schrimpsher</a:t>
            </a:r>
            <a:r>
              <a:rPr lang="en-US" altLang="zh-TW" sz="2000" dirty="0">
                <a:latin typeface="Heiti SC Medium" pitchFamily="2" charset="-128"/>
                <a:ea typeface="Heiti SC Medium" pitchFamily="2" charset="-128"/>
              </a:rPr>
              <a:t>, 2000; Moyer-Packenham et al., 2019 )</a:t>
            </a:r>
            <a:endParaRPr lang="zh-TW" altLang="en-US" sz="2000" dirty="0">
              <a:latin typeface="Heiti SC Medium" pitchFamily="2" charset="-128"/>
              <a:ea typeface="Heiti SC Medium" pitchFamily="2" charset="-128"/>
            </a:endParaRPr>
          </a:p>
        </p:txBody>
      </p:sp>
      <p:pic>
        <p:nvPicPr>
          <p:cNvPr id="14" name="圖片 13">
            <a:extLst>
              <a:ext uri="{FF2B5EF4-FFF2-40B4-BE49-F238E27FC236}">
                <a16:creationId xmlns:a16="http://schemas.microsoft.com/office/drawing/2014/main" id="{613591D8-2772-0E45-B313-D576DA0F79A2}"/>
              </a:ext>
            </a:extLst>
          </p:cNvPr>
          <p:cNvPicPr>
            <a:picLocks noChangeAspect="1"/>
          </p:cNvPicPr>
          <p:nvPr/>
        </p:nvPicPr>
        <p:blipFill>
          <a:blip r:embed="rId2"/>
          <a:stretch>
            <a:fillRect/>
          </a:stretch>
        </p:blipFill>
        <p:spPr>
          <a:xfrm>
            <a:off x="8827890" y="2567464"/>
            <a:ext cx="3124119" cy="19389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474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pic>
        <p:nvPicPr>
          <p:cNvPr id="6" name="圖片 5">
            <a:extLst>
              <a:ext uri="{FF2B5EF4-FFF2-40B4-BE49-F238E27FC236}">
                <a16:creationId xmlns:a16="http://schemas.microsoft.com/office/drawing/2014/main" id="{23A4D823-7581-CD40-B440-C0C1670D2363}"/>
              </a:ext>
            </a:extLst>
          </p:cNvPr>
          <p:cNvPicPr>
            <a:picLocks noChangeAspect="1"/>
          </p:cNvPicPr>
          <p:nvPr/>
        </p:nvPicPr>
        <p:blipFill>
          <a:blip r:embed="rId2"/>
          <a:stretch>
            <a:fillRect/>
          </a:stretch>
        </p:blipFill>
        <p:spPr>
          <a:xfrm>
            <a:off x="7240061" y="2059366"/>
            <a:ext cx="3433654" cy="342565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1E321851-12A6-E340-8E7F-44311E656484}"/>
              </a:ext>
            </a:extLst>
          </p:cNvPr>
          <p:cNvPicPr>
            <a:picLocks noChangeAspect="1"/>
          </p:cNvPicPr>
          <p:nvPr/>
        </p:nvPicPr>
        <p:blipFill>
          <a:blip r:embed="rId3"/>
          <a:stretch>
            <a:fillRect/>
          </a:stretch>
        </p:blipFill>
        <p:spPr>
          <a:xfrm>
            <a:off x="1263640" y="2404423"/>
            <a:ext cx="4733652" cy="2796518"/>
          </a:xfrm>
          <a:prstGeom prst="rect">
            <a:avLst/>
          </a:prstGeom>
          <a:ln>
            <a:noFill/>
          </a:ln>
          <a:effectLst>
            <a:outerShdw blurRad="190500" algn="tl" rotWithShape="0">
              <a:srgbClr val="000000">
                <a:alpha val="70000"/>
              </a:srgbClr>
            </a:outerShdw>
          </a:effectLst>
        </p:spPr>
      </p:pic>
      <p:sp>
        <p:nvSpPr>
          <p:cNvPr id="13" name="文字方塊 12">
            <a:extLst>
              <a:ext uri="{FF2B5EF4-FFF2-40B4-BE49-F238E27FC236}">
                <a16:creationId xmlns:a16="http://schemas.microsoft.com/office/drawing/2014/main" id="{694C0F69-ADAC-6D43-ABEC-B01A973CE329}"/>
              </a:ext>
            </a:extLst>
          </p:cNvPr>
          <p:cNvSpPr txBox="1"/>
          <p:nvPr/>
        </p:nvSpPr>
        <p:spPr>
          <a:xfrm>
            <a:off x="7909966" y="5583208"/>
            <a:ext cx="2093843" cy="461665"/>
          </a:xfrm>
          <a:prstGeom prst="rect">
            <a:avLst/>
          </a:prstGeom>
          <a:noFill/>
        </p:spPr>
        <p:txBody>
          <a:bodyPr wrap="none" rtlCol="0">
            <a:spAutoFit/>
          </a:bodyPr>
          <a:lstStyle/>
          <a:p>
            <a:r>
              <a:rPr lang="en-US" altLang="zh-TW" sz="2400" dirty="0">
                <a:latin typeface="Heiti SC Medium" pitchFamily="2" charset="-128"/>
                <a:ea typeface="Heiti SC Medium" pitchFamily="2" charset="-128"/>
              </a:rPr>
              <a:t>(CSTA, 2017)</a:t>
            </a:r>
            <a:endParaRPr kumimoji="1" lang="zh-TW" altLang="en-US" sz="2400" dirty="0">
              <a:latin typeface="Heiti SC Medium" pitchFamily="2" charset="-128"/>
              <a:ea typeface="Heiti SC Medium" pitchFamily="2" charset="-128"/>
            </a:endParaRPr>
          </a:p>
        </p:txBody>
      </p:sp>
      <p:sp>
        <p:nvSpPr>
          <p:cNvPr id="17" name="文字方塊 16">
            <a:extLst>
              <a:ext uri="{FF2B5EF4-FFF2-40B4-BE49-F238E27FC236}">
                <a16:creationId xmlns:a16="http://schemas.microsoft.com/office/drawing/2014/main" id="{C29B2314-29C8-5C44-A68F-DDCDB426A209}"/>
              </a:ext>
            </a:extLst>
          </p:cNvPr>
          <p:cNvSpPr txBox="1"/>
          <p:nvPr/>
        </p:nvSpPr>
        <p:spPr>
          <a:xfrm>
            <a:off x="526090" y="5352375"/>
            <a:ext cx="6208751" cy="461665"/>
          </a:xfrm>
          <a:prstGeom prst="rect">
            <a:avLst/>
          </a:prstGeom>
          <a:noFill/>
        </p:spPr>
        <p:txBody>
          <a:bodyPr wrap="none" rtlCol="0">
            <a:spAutoFit/>
          </a:bodyPr>
          <a:lstStyle/>
          <a:p>
            <a:r>
              <a:rPr kumimoji="1" lang="en" altLang="zh-TW" sz="2400" dirty="0">
                <a:latin typeface="Heiti SC Medium" pitchFamily="2" charset="-128"/>
                <a:ea typeface="Heiti SC Medium" pitchFamily="2" charset="-128"/>
              </a:rPr>
              <a:t>(Pedro, </a:t>
            </a:r>
            <a:r>
              <a:rPr kumimoji="1" lang="en" altLang="zh-TW" sz="2400" dirty="0" err="1">
                <a:latin typeface="Heiti SC Medium" pitchFamily="2" charset="-128"/>
                <a:ea typeface="Heiti SC Medium" pitchFamily="2" charset="-128"/>
              </a:rPr>
              <a:t>Subosa</a:t>
            </a:r>
            <a:r>
              <a:rPr kumimoji="1" lang="en" altLang="zh-TW" sz="2400" dirty="0">
                <a:latin typeface="Heiti SC Medium" pitchFamily="2" charset="-128"/>
                <a:ea typeface="Heiti SC Medium" pitchFamily="2" charset="-128"/>
              </a:rPr>
              <a:t>, Rivas, &amp; Valverde, 2019)</a:t>
            </a:r>
            <a:endParaRPr kumimoji="1"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2677964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6" name="圖片 5">
            <a:extLst>
              <a:ext uri="{FF2B5EF4-FFF2-40B4-BE49-F238E27FC236}">
                <a16:creationId xmlns:a16="http://schemas.microsoft.com/office/drawing/2014/main" id="{5867AA1F-4088-B646-B5A3-7E20CBD2EC3B}"/>
              </a:ext>
            </a:extLst>
          </p:cNvPr>
          <p:cNvPicPr>
            <a:picLocks noChangeAspect="1"/>
          </p:cNvPicPr>
          <p:nvPr/>
        </p:nvPicPr>
        <p:blipFill>
          <a:blip r:embed="rId2"/>
          <a:stretch>
            <a:fillRect/>
          </a:stretch>
        </p:blipFill>
        <p:spPr>
          <a:xfrm>
            <a:off x="1565611" y="2889808"/>
            <a:ext cx="9060778" cy="244800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28CBD15C-0638-C843-8A37-D4ECD2016339}"/>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對學習人工智慧演算法實作之影響</a:t>
            </a:r>
          </a:p>
        </p:txBody>
      </p:sp>
    </p:spTree>
    <p:extLst>
      <p:ext uri="{BB962C8B-B14F-4D97-AF65-F5344CB8AC3E}">
        <p14:creationId xmlns:p14="http://schemas.microsoft.com/office/powerpoint/2010/main" val="2836145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sp>
        <p:nvSpPr>
          <p:cNvPr id="5" name="文字方塊 4">
            <a:extLst>
              <a:ext uri="{FF2B5EF4-FFF2-40B4-BE49-F238E27FC236}">
                <a16:creationId xmlns:a16="http://schemas.microsoft.com/office/drawing/2014/main" id="{7AA5438D-7932-534D-AC7E-3E0F0745CEAB}"/>
              </a:ext>
            </a:extLst>
          </p:cNvPr>
          <p:cNvSpPr txBox="1"/>
          <p:nvPr/>
        </p:nvSpPr>
        <p:spPr>
          <a:xfrm>
            <a:off x="1403985" y="2182503"/>
            <a:ext cx="5724644" cy="830997"/>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推測導致學生在人工智慧演算法實作上，</a:t>
            </a:r>
            <a:endParaRPr kumimoji="1" lang="en-US" altLang="zh-TW" sz="2400" dirty="0">
              <a:latin typeface="Heiti SC Medium" pitchFamily="2" charset="-128"/>
              <a:ea typeface="Heiti SC Medium" pitchFamily="2" charset="-128"/>
            </a:endParaRPr>
          </a:p>
          <a:p>
            <a:r>
              <a:rPr kumimoji="1" lang="zh-TW" altLang="en-US" sz="2400" dirty="0">
                <a:latin typeface="Heiti SC Medium" pitchFamily="2" charset="-128"/>
                <a:ea typeface="Heiti SC Medium" pitchFamily="2" charset="-128"/>
              </a:rPr>
              <a:t>沒有顯著差異之</a:t>
            </a:r>
            <a:r>
              <a:rPr kumimoji="1" lang="zh-TW" altLang="en-US" sz="2400" dirty="0">
                <a:latin typeface="Heiti SC Medium" pitchFamily="2" charset="-128"/>
                <a:ea typeface="Heiti SC Medium" pitchFamily="2" charset="-128"/>
              </a:rPr>
              <a:t>原因： </a:t>
            </a:r>
          </a:p>
        </p:txBody>
      </p:sp>
      <p:sp>
        <p:nvSpPr>
          <p:cNvPr id="9" name="文字方塊 8">
            <a:extLst>
              <a:ext uri="{FF2B5EF4-FFF2-40B4-BE49-F238E27FC236}">
                <a16:creationId xmlns:a16="http://schemas.microsoft.com/office/drawing/2014/main" id="{3CC82248-349F-EE48-A012-4E2CA1631A58}"/>
              </a:ext>
            </a:extLst>
          </p:cNvPr>
          <p:cNvSpPr txBox="1"/>
          <p:nvPr/>
        </p:nvSpPr>
        <p:spPr>
          <a:xfrm>
            <a:off x="1403985" y="3380244"/>
            <a:ext cx="8894445" cy="1938992"/>
          </a:xfrm>
          <a:prstGeom prst="rect">
            <a:avLst/>
          </a:prstGeom>
          <a:noFill/>
        </p:spPr>
        <p:txBody>
          <a:bodyPr wrap="square">
            <a:spAutoFit/>
          </a:bodyPr>
          <a:lstStyle/>
          <a:p>
            <a:pPr marL="457200" indent="-457200">
              <a:buAutoNum type="arabicPeriod"/>
            </a:pPr>
            <a:r>
              <a:rPr lang="zh-TW" altLang="en-US" sz="2400" dirty="0">
                <a:highlight>
                  <a:srgbClr val="FFFF00"/>
                </a:highlight>
                <a:latin typeface="Heiti SC Medium" pitchFamily="2" charset="-128"/>
                <a:ea typeface="Heiti SC Medium" pitchFamily="2" charset="-128"/>
              </a:rPr>
              <a:t>「程式實作」教學活動時間較少</a:t>
            </a:r>
            <a:endParaRPr lang="en-US" altLang="zh-TW" sz="2400" dirty="0">
              <a:highlight>
                <a:srgbClr val="FFFF00"/>
              </a:highlight>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教材設計</a:t>
            </a:r>
            <a:r>
              <a:rPr lang="zh-TW" altLang="en-US" sz="2400" dirty="0">
                <a:highlight>
                  <a:srgbClr val="FFFF00"/>
                </a:highlight>
                <a:latin typeface="Heiti SC Medium" pitchFamily="2" charset="-128"/>
                <a:ea typeface="Heiti SC Medium" pitchFamily="2" charset="-128"/>
              </a:rPr>
              <a:t>沒有將程式相關知識整合其中</a:t>
            </a:r>
            <a:endParaRPr lang="en-US" altLang="zh-TW" sz="2400" dirty="0">
              <a:highlight>
                <a:srgbClr val="FFFF00"/>
              </a:highlight>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AutoNum type="arabicPeriod"/>
            </a:pPr>
            <a:r>
              <a:rPr lang="zh-TW" altLang="en-US" sz="2400" dirty="0">
                <a:latin typeface="Heiti SC Medium" pitchFamily="2" charset="-128"/>
                <a:ea typeface="Heiti SC Medium" pitchFamily="2" charset="-128"/>
              </a:rPr>
              <a:t>學生</a:t>
            </a:r>
            <a:r>
              <a:rPr lang="zh-TW" altLang="en-US" sz="2400" dirty="0">
                <a:highlight>
                  <a:srgbClr val="FFFF00"/>
                </a:highlight>
                <a:latin typeface="Heiti SC Medium" pitchFamily="2" charset="-128"/>
                <a:ea typeface="Heiti SC Medium" pitchFamily="2" charset="-128"/>
              </a:rPr>
              <a:t>普遍不熟悉程式設計</a:t>
            </a:r>
            <a:r>
              <a:rPr lang="zh-TW" altLang="en-US" sz="2400" dirty="0">
                <a:latin typeface="Heiti SC Medium" pitchFamily="2" charset="-128"/>
                <a:ea typeface="Heiti SC Medium" pitchFamily="2" charset="-128"/>
              </a:rPr>
              <a:t>相關知識</a:t>
            </a:r>
          </a:p>
        </p:txBody>
      </p:sp>
      <p:pic>
        <p:nvPicPr>
          <p:cNvPr id="11" name="圖片 10">
            <a:extLst>
              <a:ext uri="{FF2B5EF4-FFF2-40B4-BE49-F238E27FC236}">
                <a16:creationId xmlns:a16="http://schemas.microsoft.com/office/drawing/2014/main" id="{B797FBD0-1F2F-8549-B20B-17209B3F739F}"/>
              </a:ext>
            </a:extLst>
          </p:cNvPr>
          <p:cNvPicPr>
            <a:picLocks noChangeAspect="1"/>
          </p:cNvPicPr>
          <p:nvPr/>
        </p:nvPicPr>
        <p:blipFill>
          <a:blip r:embed="rId2"/>
          <a:stretch>
            <a:fillRect/>
          </a:stretch>
        </p:blipFill>
        <p:spPr>
          <a:xfrm>
            <a:off x="7559381" y="2567464"/>
            <a:ext cx="4155212" cy="27694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6792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3233678" y="1045309"/>
            <a:ext cx="5724644"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對人工智慧學習成就之影響</a:t>
            </a:r>
          </a:p>
        </p:txBody>
      </p:sp>
      <p:pic>
        <p:nvPicPr>
          <p:cNvPr id="6" name="圖片 5">
            <a:extLst>
              <a:ext uri="{FF2B5EF4-FFF2-40B4-BE49-F238E27FC236}">
                <a16:creationId xmlns:a16="http://schemas.microsoft.com/office/drawing/2014/main" id="{5867AA1F-4088-B646-B5A3-7E20CBD2EC3B}"/>
              </a:ext>
            </a:extLst>
          </p:cNvPr>
          <p:cNvPicPr>
            <a:picLocks noChangeAspect="1"/>
          </p:cNvPicPr>
          <p:nvPr/>
        </p:nvPicPr>
        <p:blipFill>
          <a:blip r:embed="rId2"/>
          <a:stretch>
            <a:fillRect/>
          </a:stretch>
        </p:blipFill>
        <p:spPr>
          <a:xfrm>
            <a:off x="1565611" y="2889808"/>
            <a:ext cx="9060778" cy="244800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28CBD15C-0638-C843-8A37-D4ECD2016339}"/>
              </a:ext>
            </a:extLst>
          </p:cNvPr>
          <p:cNvSpPr/>
          <p:nvPr/>
        </p:nvSpPr>
        <p:spPr>
          <a:xfrm>
            <a:off x="681990" y="1903896"/>
            <a:ext cx="416433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對學習人工智慧演算法實作之影響</a:t>
            </a:r>
          </a:p>
        </p:txBody>
      </p:sp>
      <p:sp>
        <p:nvSpPr>
          <p:cNvPr id="5" name="矩形 4">
            <a:extLst>
              <a:ext uri="{FF2B5EF4-FFF2-40B4-BE49-F238E27FC236}">
                <a16:creationId xmlns:a16="http://schemas.microsoft.com/office/drawing/2014/main" id="{F410225D-DF7E-904F-9AC3-5BDB685F1818}"/>
              </a:ext>
            </a:extLst>
          </p:cNvPr>
          <p:cNvSpPr/>
          <p:nvPr/>
        </p:nvSpPr>
        <p:spPr>
          <a:xfrm>
            <a:off x="4472940" y="3271910"/>
            <a:ext cx="1623060" cy="2240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3BF46A04-CEE0-8047-A811-899CFB26C53E}"/>
              </a:ext>
            </a:extLst>
          </p:cNvPr>
          <p:cNvSpPr txBox="1"/>
          <p:nvPr/>
        </p:nvSpPr>
        <p:spPr>
          <a:xfrm>
            <a:off x="4101465" y="5548729"/>
            <a:ext cx="7408546" cy="646331"/>
          </a:xfrm>
          <a:prstGeom prst="rect">
            <a:avLst/>
          </a:prstGeom>
          <a:noFill/>
        </p:spPr>
        <p:txBody>
          <a:bodyPr wrap="square">
            <a:spAutoFit/>
          </a:bodyPr>
          <a:lstStyle/>
          <a:p>
            <a:r>
              <a:rPr lang="zh-TW" altLang="en-US" sz="1800" dirty="0">
                <a:solidFill>
                  <a:srgbClr val="FF0000"/>
                </a:solidFill>
                <a:effectLst/>
                <a:latin typeface="Heiti SC Medium" pitchFamily="2" charset="-128"/>
                <a:ea typeface="Heiti SC Medium" pitchFamily="2" charset="-128"/>
                <a:cs typeface="Times New Roman" panose="02020603050405020304" pitchFamily="18" charset="0"/>
              </a:rPr>
              <a:t>但</a:t>
            </a:r>
            <a:r>
              <a:rPr lang="zh-TW" altLang="zh-TW" sz="1800" dirty="0">
                <a:solidFill>
                  <a:srgbClr val="FF0000"/>
                </a:solidFill>
                <a:effectLst/>
                <a:latin typeface="Heiti SC Medium" pitchFamily="2" charset="-128"/>
                <a:ea typeface="Heiti SC Medium" pitchFamily="2" charset="-128"/>
                <a:cs typeface="Times New Roman" panose="02020603050405020304" pitchFamily="18" charset="0"/>
              </a:rPr>
              <a:t>實驗組</a:t>
            </a:r>
            <a:r>
              <a:rPr lang="zh-TW" altLang="zh-TW" sz="1800" dirty="0">
                <a:solidFill>
                  <a:srgbClr val="FF0000"/>
                </a:solidFill>
                <a:effectLst/>
                <a:latin typeface="Heiti SC Medium" pitchFamily="2" charset="-128"/>
                <a:ea typeface="Heiti SC Medium" pitchFamily="2" charset="-128"/>
                <a:cs typeface="Times New Roman" panose="02020603050405020304" pitchFamily="18" charset="0"/>
              </a:rPr>
              <a:t>的平均成績是高於控制組，仍然可以推測本研究之視覺化模擬輔助教學有幫助學生學習課程概念，進而使程式實作的表現更好</a:t>
            </a:r>
            <a:r>
              <a:rPr lang="zh-TW" altLang="en-US" dirty="0">
                <a:solidFill>
                  <a:srgbClr val="FF0000"/>
                </a:solidFill>
                <a:effectLst/>
                <a:latin typeface="Heiti SC Medium" pitchFamily="2" charset="-128"/>
                <a:ea typeface="Heiti SC Medium" pitchFamily="2" charset="-128"/>
              </a:rPr>
              <a:t>。</a:t>
            </a:r>
            <a:endParaRPr lang="zh-TW" altLang="en-US"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1477556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0FC105C8-5A80-5642-B2D6-4172C6122977}"/>
              </a:ext>
            </a:extLst>
          </p:cNvPr>
          <p:cNvPicPr>
            <a:picLocks noChangeAspect="1"/>
          </p:cNvPicPr>
          <p:nvPr/>
        </p:nvPicPr>
        <p:blipFill>
          <a:blip r:embed="rId2"/>
          <a:stretch>
            <a:fillRect/>
          </a:stretch>
        </p:blipFill>
        <p:spPr>
          <a:xfrm>
            <a:off x="2600528" y="1990090"/>
            <a:ext cx="6990942" cy="45895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90657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56069CE5-0F2B-CC48-833B-5338E0942CDC}"/>
              </a:ext>
            </a:extLst>
          </p:cNvPr>
          <p:cNvPicPr>
            <a:picLocks noChangeAspect="1"/>
          </p:cNvPicPr>
          <p:nvPr/>
        </p:nvPicPr>
        <p:blipFill>
          <a:blip r:embed="rId2"/>
          <a:stretch>
            <a:fillRect/>
          </a:stretch>
        </p:blipFill>
        <p:spPr>
          <a:xfrm>
            <a:off x="1795779" y="2627028"/>
            <a:ext cx="8600439" cy="27698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07116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0FC105C8-5A80-5642-B2D6-4172C6122977}"/>
              </a:ext>
            </a:extLst>
          </p:cNvPr>
          <p:cNvPicPr>
            <a:picLocks noChangeAspect="1"/>
          </p:cNvPicPr>
          <p:nvPr/>
        </p:nvPicPr>
        <p:blipFill>
          <a:blip r:embed="rId2"/>
          <a:stretch>
            <a:fillRect/>
          </a:stretch>
        </p:blipFill>
        <p:spPr>
          <a:xfrm>
            <a:off x="217170" y="2475131"/>
            <a:ext cx="4892040" cy="3211656"/>
          </a:xfrm>
          <a:prstGeom prst="rect">
            <a:avLst/>
          </a:prstGeom>
          <a:ln>
            <a:noFill/>
          </a:ln>
          <a:effectLst>
            <a:outerShdw blurRad="190500" algn="tl" rotWithShape="0">
              <a:srgbClr val="000000">
                <a:alpha val="70000"/>
              </a:srgbClr>
            </a:outerShdw>
          </a:effectLst>
        </p:spPr>
      </p:pic>
      <p:pic>
        <p:nvPicPr>
          <p:cNvPr id="9" name="圖片 8">
            <a:extLst>
              <a:ext uri="{FF2B5EF4-FFF2-40B4-BE49-F238E27FC236}">
                <a16:creationId xmlns:a16="http://schemas.microsoft.com/office/drawing/2014/main" id="{F6D48CE8-C3A4-014F-8D8B-CFF071D88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2333" y="2757647"/>
            <a:ext cx="6129137" cy="2831155"/>
          </a:xfrm>
          <a:prstGeom prst="rect">
            <a:avLst/>
          </a:prstGeom>
          <a:ln>
            <a:noFill/>
          </a:ln>
          <a:effectLst>
            <a:outerShdw blurRad="190500" algn="tl" rotWithShape="0">
              <a:srgbClr val="000000">
                <a:alpha val="70000"/>
              </a:srgbClr>
            </a:outerShdw>
          </a:effectLst>
        </p:spPr>
      </p:pic>
      <p:sp>
        <p:nvSpPr>
          <p:cNvPr id="10" name="手繪多邊形 9">
            <a:extLst>
              <a:ext uri="{FF2B5EF4-FFF2-40B4-BE49-F238E27FC236}">
                <a16:creationId xmlns:a16="http://schemas.microsoft.com/office/drawing/2014/main" id="{9EA565E9-CC1D-1A41-82AC-25417EC54E66}"/>
              </a:ext>
            </a:extLst>
          </p:cNvPr>
          <p:cNvSpPr/>
          <p:nvPr/>
        </p:nvSpPr>
        <p:spPr>
          <a:xfrm>
            <a:off x="4960620" y="3835943"/>
            <a:ext cx="1143000" cy="290287"/>
          </a:xfrm>
          <a:custGeom>
            <a:avLst/>
            <a:gdLst>
              <a:gd name="connsiteX0" fmla="*/ 0 w 1143000"/>
              <a:gd name="connsiteY0" fmla="*/ 290287 h 290287"/>
              <a:gd name="connsiteX1" fmla="*/ 548640 w 1143000"/>
              <a:gd name="connsiteY1" fmla="*/ 4537 h 290287"/>
              <a:gd name="connsiteX2" fmla="*/ 1143000 w 1143000"/>
              <a:gd name="connsiteY2" fmla="*/ 141697 h 290287"/>
            </a:gdLst>
            <a:ahLst/>
            <a:cxnLst>
              <a:cxn ang="0">
                <a:pos x="connsiteX0" y="connsiteY0"/>
              </a:cxn>
              <a:cxn ang="0">
                <a:pos x="connsiteX1" y="connsiteY1"/>
              </a:cxn>
              <a:cxn ang="0">
                <a:pos x="connsiteX2" y="connsiteY2"/>
              </a:cxn>
            </a:cxnLst>
            <a:rect l="l" t="t" r="r" b="b"/>
            <a:pathLst>
              <a:path w="1143000" h="290287">
                <a:moveTo>
                  <a:pt x="0" y="290287"/>
                </a:moveTo>
                <a:cubicBezTo>
                  <a:pt x="179070" y="159794"/>
                  <a:pt x="358140" y="29302"/>
                  <a:pt x="548640" y="4537"/>
                </a:cubicBezTo>
                <a:cubicBezTo>
                  <a:pt x="739140" y="-20228"/>
                  <a:pt x="941070" y="60734"/>
                  <a:pt x="1143000" y="141697"/>
                </a:cubicBezTo>
              </a:path>
            </a:pathLst>
          </a:custGeom>
          <a:noFill/>
          <a:ln w="76200">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8BC9A9BA-5914-0A49-96E6-5325D3862197}"/>
              </a:ext>
            </a:extLst>
          </p:cNvPr>
          <p:cNvSpPr txBox="1"/>
          <p:nvPr/>
        </p:nvSpPr>
        <p:spPr>
          <a:xfrm>
            <a:off x="5328823" y="3109602"/>
            <a:ext cx="413896" cy="646331"/>
          </a:xfrm>
          <a:prstGeom prst="rect">
            <a:avLst/>
          </a:prstGeom>
          <a:noFill/>
        </p:spPr>
        <p:txBody>
          <a:bodyPr wrap="none" rtlCol="0">
            <a:spAutoFit/>
          </a:bodyPr>
          <a:lstStyle/>
          <a:p>
            <a:r>
              <a:rPr kumimoji="1" lang="en-US" altLang="zh-TW" sz="3600" dirty="0">
                <a:solidFill>
                  <a:srgbClr val="FF0000"/>
                </a:solidFill>
                <a:latin typeface="Heiti SC Medium" pitchFamily="2" charset="-128"/>
                <a:ea typeface="Heiti SC Medium" pitchFamily="2" charset="-128"/>
              </a:rPr>
              <a:t>?</a:t>
            </a:r>
            <a:endParaRPr kumimoji="1" lang="zh-TW" altLang="en-US" sz="3600"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335263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sp>
        <p:nvSpPr>
          <p:cNvPr id="9" name="文字方塊 8">
            <a:extLst>
              <a:ext uri="{FF2B5EF4-FFF2-40B4-BE49-F238E27FC236}">
                <a16:creationId xmlns:a16="http://schemas.microsoft.com/office/drawing/2014/main" id="{80144649-7129-8048-AF70-7A58518F3725}"/>
              </a:ext>
            </a:extLst>
          </p:cNvPr>
          <p:cNvSpPr txBox="1"/>
          <p:nvPr/>
        </p:nvSpPr>
        <p:spPr>
          <a:xfrm>
            <a:off x="1403985" y="1993106"/>
            <a:ext cx="9157336" cy="1938992"/>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有研究說明</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模擬式教學</a:t>
            </a:r>
            <a:r>
              <a:rPr lang="zh-TW" altLang="zh-TW" sz="2400" dirty="0">
                <a:effectLst/>
                <a:latin typeface="Heiti SC Medium" pitchFamily="2" charset="-128"/>
                <a:ea typeface="Heiti SC Medium" pitchFamily="2" charset="-128"/>
                <a:cs typeface="Times New Roman" panose="02020603050405020304" pitchFamily="18" charset="0"/>
              </a:rPr>
              <a:t>雖然可以增進學習者的學習成就，</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但是</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對於學習態度沒有重大影響</a:t>
            </a:r>
            <a:r>
              <a:rPr lang="zh-TW" altLang="zh-TW" sz="2400" dirty="0">
                <a:effectLst/>
                <a:highlight>
                  <a:srgbClr val="FFFF00"/>
                </a:highlight>
                <a:latin typeface="Heiti SC Medium" pitchFamily="2" charset="-128"/>
                <a:ea typeface="Heiti SC Medium" pitchFamily="2" charset="-128"/>
              </a:rPr>
              <a:t> </a:t>
            </a:r>
            <a:r>
              <a:rPr lang="en-US" altLang="zh-TW" sz="2400" dirty="0">
                <a:effectLst/>
                <a:latin typeface="Heiti SC Medium" pitchFamily="2" charset="-128"/>
                <a:ea typeface="Heiti SC Medium" pitchFamily="2" charset="-128"/>
              </a:rPr>
              <a:t>(</a:t>
            </a:r>
            <a:r>
              <a:rPr lang="en-US" altLang="zh-TW" sz="2400" dirty="0" err="1">
                <a:effectLst/>
                <a:latin typeface="Heiti SC Medium" pitchFamily="2" charset="-128"/>
                <a:ea typeface="Heiti SC Medium" pitchFamily="2" charset="-128"/>
              </a:rPr>
              <a:t>Cayvaz</a:t>
            </a:r>
            <a:r>
              <a:rPr lang="en-US" altLang="zh-TW" sz="2400" dirty="0">
                <a:effectLst/>
                <a:latin typeface="Heiti SC Medium" pitchFamily="2" charset="-128"/>
                <a:ea typeface="Heiti SC Medium" pitchFamily="2" charset="-128"/>
              </a:rPr>
              <a:t> &amp; </a:t>
            </a:r>
            <a:r>
              <a:rPr lang="en-US" altLang="zh-TW" sz="2400" dirty="0" err="1">
                <a:effectLst/>
                <a:latin typeface="Heiti SC Medium" pitchFamily="2" charset="-128"/>
                <a:ea typeface="Heiti SC Medium" pitchFamily="2" charset="-128"/>
              </a:rPr>
              <a:t>Kapici</a:t>
            </a:r>
            <a:r>
              <a:rPr lang="en-US" altLang="zh-TW" sz="2400" dirty="0">
                <a:effectLst/>
                <a:latin typeface="Heiti SC Medium" pitchFamily="2" charset="-128"/>
                <a:ea typeface="Heiti SC Medium" pitchFamily="2" charset="-128"/>
              </a:rPr>
              <a:t>, 2020)</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而也有研究說明</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學生的學習態度會受到許多不同因素影響</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像是</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教師本身</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同儕</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家長</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學生的自尊</a:t>
            </a:r>
            <a:r>
              <a:rPr lang="zh-TW" altLang="zh-TW" sz="2400" dirty="0">
                <a:effectLst/>
                <a:latin typeface="Heiti SC Medium" pitchFamily="2" charset="-128"/>
                <a:ea typeface="Heiti SC Medium" pitchFamily="2" charset="-128"/>
                <a:cs typeface="Times New Roman" panose="02020603050405020304" pitchFamily="18" charset="0"/>
              </a:rPr>
              <a:t>等</a:t>
            </a:r>
            <a:endParaRPr lang="en-US" altLang="zh-TW" sz="2400" dirty="0">
              <a:effectLst/>
              <a:latin typeface="Heiti SC Medium" pitchFamily="2" charset="-128"/>
              <a:ea typeface="Heiti SC Medium" pitchFamily="2" charset="-128"/>
              <a:cs typeface="Times New Roman" panose="02020603050405020304" pitchFamily="18" charset="0"/>
            </a:endParaRPr>
          </a:p>
          <a:p>
            <a:r>
              <a:rPr lang="en-US" altLang="zh-TW" sz="2400" dirty="0">
                <a:effectLst/>
                <a:latin typeface="Heiti SC Medium" pitchFamily="2" charset="-128"/>
                <a:ea typeface="Heiti SC Medium" pitchFamily="2" charset="-128"/>
              </a:rPr>
              <a:t>(Kind et al., 2007; Osborne et al., 2003)</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pic>
        <p:nvPicPr>
          <p:cNvPr id="10" name="圖片 9">
            <a:extLst>
              <a:ext uri="{FF2B5EF4-FFF2-40B4-BE49-F238E27FC236}">
                <a16:creationId xmlns:a16="http://schemas.microsoft.com/office/drawing/2014/main" id="{DCDD6C19-2161-2441-B2EA-3B5902581613}"/>
              </a:ext>
            </a:extLst>
          </p:cNvPr>
          <p:cNvPicPr>
            <a:picLocks noChangeAspect="1"/>
          </p:cNvPicPr>
          <p:nvPr/>
        </p:nvPicPr>
        <p:blipFill>
          <a:blip r:embed="rId2"/>
          <a:stretch>
            <a:fillRect/>
          </a:stretch>
        </p:blipFill>
        <p:spPr>
          <a:xfrm>
            <a:off x="415290" y="4162912"/>
            <a:ext cx="3564000" cy="2376000"/>
          </a:xfrm>
          <a:prstGeom prst="rect">
            <a:avLst/>
          </a:prstGeom>
          <a:ln>
            <a:noFill/>
          </a:ln>
          <a:effectLst>
            <a:outerShdw blurRad="190500" algn="tl" rotWithShape="0">
              <a:srgbClr val="000000">
                <a:alpha val="70000"/>
              </a:srgbClr>
            </a:outerShdw>
          </a:effectLst>
        </p:spPr>
      </p:pic>
      <p:pic>
        <p:nvPicPr>
          <p:cNvPr id="12" name="圖片 11">
            <a:extLst>
              <a:ext uri="{FF2B5EF4-FFF2-40B4-BE49-F238E27FC236}">
                <a16:creationId xmlns:a16="http://schemas.microsoft.com/office/drawing/2014/main" id="{48F61866-37E6-CA47-936A-45DFD6E4A537}"/>
              </a:ext>
            </a:extLst>
          </p:cNvPr>
          <p:cNvPicPr>
            <a:picLocks noChangeAspect="1"/>
          </p:cNvPicPr>
          <p:nvPr/>
        </p:nvPicPr>
        <p:blipFill>
          <a:blip r:embed="rId3"/>
          <a:stretch>
            <a:fillRect/>
          </a:stretch>
        </p:blipFill>
        <p:spPr>
          <a:xfrm>
            <a:off x="4314165" y="4162912"/>
            <a:ext cx="3563668" cy="2376000"/>
          </a:xfrm>
          <a:prstGeom prst="rect">
            <a:avLst/>
          </a:prstGeom>
          <a:ln>
            <a:noFill/>
          </a:ln>
          <a:effectLst>
            <a:outerShdw blurRad="190500" algn="tl" rotWithShape="0">
              <a:srgbClr val="000000">
                <a:alpha val="70000"/>
              </a:srgbClr>
            </a:outerShdw>
          </a:effectLst>
        </p:spPr>
      </p:pic>
      <p:pic>
        <p:nvPicPr>
          <p:cNvPr id="14" name="圖片 13">
            <a:extLst>
              <a:ext uri="{FF2B5EF4-FFF2-40B4-BE49-F238E27FC236}">
                <a16:creationId xmlns:a16="http://schemas.microsoft.com/office/drawing/2014/main" id="{836C4B5B-383C-E54C-8A85-9604EB4F3D95}"/>
              </a:ext>
            </a:extLst>
          </p:cNvPr>
          <p:cNvPicPr>
            <a:picLocks noChangeAspect="1"/>
          </p:cNvPicPr>
          <p:nvPr/>
        </p:nvPicPr>
        <p:blipFill>
          <a:blip r:embed="rId4"/>
          <a:stretch>
            <a:fillRect/>
          </a:stretch>
        </p:blipFill>
        <p:spPr>
          <a:xfrm>
            <a:off x="8212710" y="4162912"/>
            <a:ext cx="3564000" cy="2376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23277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sp>
        <p:nvSpPr>
          <p:cNvPr id="9" name="文字方塊 8">
            <a:extLst>
              <a:ext uri="{FF2B5EF4-FFF2-40B4-BE49-F238E27FC236}">
                <a16:creationId xmlns:a16="http://schemas.microsoft.com/office/drawing/2014/main" id="{691D214C-859D-0146-93A5-DB94A635382D}"/>
              </a:ext>
            </a:extLst>
          </p:cNvPr>
          <p:cNvSpPr txBox="1"/>
          <p:nvPr/>
        </p:nvSpPr>
        <p:spPr>
          <a:xfrm>
            <a:off x="910590" y="2175808"/>
            <a:ext cx="10151745" cy="1569660"/>
          </a:xfrm>
          <a:prstGeom prst="rect">
            <a:avLst/>
          </a:prstGeom>
          <a:noFill/>
        </p:spPr>
        <p:txBody>
          <a:bodyPr wrap="square">
            <a:spAutoFit/>
          </a:bodyPr>
          <a:lstStyle/>
          <a:p>
            <a:r>
              <a:rPr lang="en-US" altLang="zh-TW" sz="2400" dirty="0">
                <a:effectLst/>
                <a:latin typeface="Heiti SC Medium" pitchFamily="2" charset="-128"/>
                <a:ea typeface="Heiti SC Medium" pitchFamily="2" charset="-128"/>
              </a:rPr>
              <a:t>Eccles</a:t>
            </a:r>
            <a:r>
              <a:rPr lang="zh-TW" altLang="zh-TW" sz="2400" dirty="0">
                <a:effectLst/>
                <a:latin typeface="Heiti SC Medium" pitchFamily="2" charset="-128"/>
                <a:ea typeface="Heiti SC Medium" pitchFamily="2" charset="-128"/>
                <a:cs typeface="Times New Roman" panose="02020603050405020304" pitchFamily="18" charset="0"/>
              </a:rPr>
              <a:t>和</a:t>
            </a:r>
            <a:r>
              <a:rPr lang="en-US" altLang="zh-TW" sz="2400" dirty="0" err="1">
                <a:effectLst/>
                <a:latin typeface="Heiti SC Medium" pitchFamily="2" charset="-128"/>
                <a:ea typeface="Heiti SC Medium" pitchFamily="2" charset="-128"/>
              </a:rPr>
              <a:t>Wigfield</a:t>
            </a:r>
            <a:r>
              <a:rPr lang="en-US" altLang="zh-TW" sz="2400" dirty="0">
                <a:effectLst/>
                <a:latin typeface="Heiti SC Medium" pitchFamily="2" charset="-128"/>
                <a:ea typeface="Heiti SC Medium" pitchFamily="2" charset="-128"/>
              </a:rPr>
              <a:t> (1995)</a:t>
            </a:r>
            <a:r>
              <a:rPr lang="zh-TW" altLang="zh-TW" sz="2400" dirty="0">
                <a:effectLst/>
                <a:latin typeface="Heiti SC Medium" pitchFamily="2" charset="-128"/>
                <a:ea typeface="Heiti SC Medium" pitchFamily="2" charset="-128"/>
                <a:cs typeface="Times New Roman" panose="02020603050405020304" pitchFamily="18" charset="0"/>
              </a:rPr>
              <a:t>更是使用因素分析的方法討論了</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影響青少年學習態度的因素</a:t>
            </a:r>
            <a:r>
              <a:rPr lang="zh-TW" altLang="zh-TW" sz="2400" dirty="0">
                <a:effectLst/>
                <a:latin typeface="Heiti SC Medium" pitchFamily="2" charset="-128"/>
                <a:ea typeface="Heiti SC Medium" pitchFamily="2" charset="-128"/>
                <a:cs typeface="Times New Roman" panose="02020603050405020304" pitchFamily="18" charset="0"/>
              </a:rPr>
              <a:t>，其中提到學生對於</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「任務價值</a:t>
            </a:r>
            <a:r>
              <a:rPr lang="en-US" altLang="zh-TW" sz="2400" dirty="0">
                <a:effectLst/>
                <a:highlight>
                  <a:srgbClr val="FFFF00"/>
                </a:highlight>
                <a:latin typeface="Heiti SC Medium" pitchFamily="2" charset="-128"/>
                <a:ea typeface="Heiti SC Medium" pitchFamily="2" charset="-128"/>
              </a:rPr>
              <a:t>(task value)</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endParaRPr lang="en-US" altLang="zh-TW" sz="2400" dirty="0">
              <a:effectLst/>
              <a:highlight>
                <a:srgbClr val="FFFF00"/>
              </a:highlight>
              <a:latin typeface="Heiti SC Medium" pitchFamily="2" charset="-128"/>
              <a:ea typeface="Heiti SC Medium" pitchFamily="2" charset="-128"/>
              <a:cs typeface="Times New Roman" panose="02020603050405020304" pitchFamily="18" charset="0"/>
            </a:endParaRPr>
          </a:p>
          <a:p>
            <a:r>
              <a:rPr lang="zh-TW" altLang="zh-TW" sz="2400" dirty="0">
                <a:effectLst/>
                <a:latin typeface="Heiti SC Medium" pitchFamily="2" charset="-128"/>
                <a:ea typeface="Heiti SC Medium" pitchFamily="2" charset="-128"/>
                <a:cs typeface="Times New Roman" panose="02020603050405020304" pitchFamily="18" charset="0"/>
              </a:rPr>
              <a:t>本身的判斷，就受到</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「興趣</a:t>
            </a:r>
            <a:r>
              <a:rPr lang="en-US" altLang="zh-TW" sz="2400" dirty="0">
                <a:effectLst/>
                <a:highlight>
                  <a:srgbClr val="FFFF00"/>
                </a:highlight>
                <a:latin typeface="Heiti SC Medium" pitchFamily="2" charset="-128"/>
                <a:ea typeface="Heiti SC Medium" pitchFamily="2" charset="-128"/>
              </a:rPr>
              <a:t>(interest)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「重要性</a:t>
            </a:r>
            <a:r>
              <a:rPr lang="en-US" altLang="zh-TW" sz="2400" dirty="0">
                <a:effectLst/>
                <a:highlight>
                  <a:srgbClr val="FFFF00"/>
                </a:highlight>
                <a:latin typeface="Heiti SC Medium" pitchFamily="2" charset="-128"/>
                <a:ea typeface="Heiti SC Medium" pitchFamily="2" charset="-128"/>
              </a:rPr>
              <a:t>(importance)</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「實用性</a:t>
            </a:r>
            <a:r>
              <a:rPr lang="en-US" altLang="zh-TW" sz="2400" dirty="0">
                <a:effectLst/>
                <a:highlight>
                  <a:srgbClr val="FFFF00"/>
                </a:highlight>
                <a:latin typeface="Heiti SC Medium" pitchFamily="2" charset="-128"/>
                <a:ea typeface="Heiti SC Medium" pitchFamily="2" charset="-128"/>
              </a:rPr>
              <a:t>(utility)</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cs typeface="Times New Roman" panose="02020603050405020304" pitchFamily="18" charset="0"/>
              </a:rPr>
              <a:t>影響</a:t>
            </a:r>
            <a:r>
              <a:rPr lang="zh-TW" altLang="en-US" sz="2400" dirty="0">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pic>
        <p:nvPicPr>
          <p:cNvPr id="10" name="圖片 9">
            <a:extLst>
              <a:ext uri="{FF2B5EF4-FFF2-40B4-BE49-F238E27FC236}">
                <a16:creationId xmlns:a16="http://schemas.microsoft.com/office/drawing/2014/main" id="{A953DFAE-0F74-C047-87F9-3B568F137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0423" y="3554687"/>
            <a:ext cx="6129137" cy="2831155"/>
          </a:xfrm>
          <a:prstGeom prst="rect">
            <a:avLst/>
          </a:prstGeom>
          <a:ln>
            <a:noFill/>
          </a:ln>
          <a:effectLst>
            <a:outerShdw blurRad="190500" algn="tl" rotWithShape="0">
              <a:srgbClr val="000000">
                <a:alpha val="70000"/>
              </a:srgbClr>
            </a:outerShdw>
          </a:effectLst>
        </p:spPr>
      </p:pic>
      <p:grpSp>
        <p:nvGrpSpPr>
          <p:cNvPr id="11" name="群組 10">
            <a:extLst>
              <a:ext uri="{FF2B5EF4-FFF2-40B4-BE49-F238E27FC236}">
                <a16:creationId xmlns:a16="http://schemas.microsoft.com/office/drawing/2014/main" id="{B2D01426-DC82-924D-81D1-90A6B17F02CD}"/>
              </a:ext>
            </a:extLst>
          </p:cNvPr>
          <p:cNvGrpSpPr/>
          <p:nvPr/>
        </p:nvGrpSpPr>
        <p:grpSpPr>
          <a:xfrm>
            <a:off x="2436792" y="3745468"/>
            <a:ext cx="1815168" cy="2067223"/>
            <a:chOff x="1394460" y="2675225"/>
            <a:chExt cx="1815168" cy="2067223"/>
          </a:xfrm>
        </p:grpSpPr>
        <p:cxnSp>
          <p:nvCxnSpPr>
            <p:cNvPr id="12" name="直線箭頭接點 11">
              <a:extLst>
                <a:ext uri="{FF2B5EF4-FFF2-40B4-BE49-F238E27FC236}">
                  <a16:creationId xmlns:a16="http://schemas.microsoft.com/office/drawing/2014/main" id="{26BCEAE8-FAF2-BE42-9992-0B249DEF028A}"/>
                </a:ext>
              </a:extLst>
            </p:cNvPr>
            <p:cNvCxnSpPr>
              <a:cxnSpLocks/>
            </p:cNvCxnSpPr>
            <p:nvPr/>
          </p:nvCxnSpPr>
          <p:spPr>
            <a:xfrm>
              <a:off x="1394460" y="4718586"/>
              <a:ext cx="1815168"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0E86235E-DA68-3546-B200-2A695B775321}"/>
                </a:ext>
              </a:extLst>
            </p:cNvPr>
            <p:cNvCxnSpPr>
              <a:cxnSpLocks/>
            </p:cNvCxnSpPr>
            <p:nvPr/>
          </p:nvCxnSpPr>
          <p:spPr>
            <a:xfrm>
              <a:off x="1426845" y="2675225"/>
              <a:ext cx="0" cy="206722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文字方塊 14">
            <a:extLst>
              <a:ext uri="{FF2B5EF4-FFF2-40B4-BE49-F238E27FC236}">
                <a16:creationId xmlns:a16="http://schemas.microsoft.com/office/drawing/2014/main" id="{EE47A135-26DA-444D-8634-88FA6DBB4C13}"/>
              </a:ext>
            </a:extLst>
          </p:cNvPr>
          <p:cNvSpPr txBox="1"/>
          <p:nvPr/>
        </p:nvSpPr>
        <p:spPr>
          <a:xfrm>
            <a:off x="1239998" y="4414896"/>
            <a:ext cx="2490428" cy="400110"/>
          </a:xfrm>
          <a:prstGeom prst="rect">
            <a:avLst/>
          </a:prstGeom>
          <a:solidFill>
            <a:schemeClr val="bg1"/>
          </a:solidFill>
        </p:spPr>
        <p:txBody>
          <a:bodyPr wrap="square">
            <a:spAutoFit/>
          </a:bodyPr>
          <a:lstStyle/>
          <a:p>
            <a:r>
              <a:rPr lang="zh-TW" altLang="en-US" sz="2000" dirty="0">
                <a:solidFill>
                  <a:srgbClr val="FF0000"/>
                </a:solidFill>
                <a:latin typeface="Heiti SC Medium" pitchFamily="2" charset="-128"/>
                <a:ea typeface="Heiti SC Medium" pitchFamily="2" charset="-128"/>
                <a:cs typeface="Times New Roman" panose="02020603050405020304" pitchFamily="18" charset="0"/>
              </a:rPr>
              <a:t>由此觀點評估與分析</a:t>
            </a:r>
            <a:endParaRPr lang="zh-TW" altLang="en-US" sz="2000" dirty="0">
              <a:solidFill>
                <a:srgbClr val="FF0000"/>
              </a:solidFill>
              <a:latin typeface="Heiti SC Medium" pitchFamily="2" charset="-128"/>
              <a:ea typeface="Heiti SC Medium" pitchFamily="2" charset="-128"/>
            </a:endParaRPr>
          </a:p>
        </p:txBody>
      </p:sp>
    </p:spTree>
    <p:extLst>
      <p:ext uri="{BB962C8B-B14F-4D97-AF65-F5344CB8AC3E}">
        <p14:creationId xmlns:p14="http://schemas.microsoft.com/office/powerpoint/2010/main" val="2587822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sp>
        <p:nvSpPr>
          <p:cNvPr id="9" name="文字方塊 8">
            <a:extLst>
              <a:ext uri="{FF2B5EF4-FFF2-40B4-BE49-F238E27FC236}">
                <a16:creationId xmlns:a16="http://schemas.microsoft.com/office/drawing/2014/main" id="{691D214C-859D-0146-93A5-DB94A635382D}"/>
              </a:ext>
            </a:extLst>
          </p:cNvPr>
          <p:cNvSpPr txBox="1"/>
          <p:nvPr/>
        </p:nvSpPr>
        <p:spPr>
          <a:xfrm>
            <a:off x="838200" y="3358417"/>
            <a:ext cx="4225290" cy="1200329"/>
          </a:xfrm>
          <a:prstGeom prst="rect">
            <a:avLst/>
          </a:prstGeom>
          <a:noFill/>
        </p:spPr>
        <p:txBody>
          <a:bodyPr wrap="square">
            <a:spAutoFit/>
          </a:bodyPr>
          <a:lstStyle/>
          <a:p>
            <a:r>
              <a:rPr lang="zh-TW" altLang="en-US" sz="2400" dirty="0">
                <a:effectLst/>
                <a:latin typeface="Heiti SC Medium" pitchFamily="2" charset="-128"/>
                <a:ea typeface="Heiti SC Medium" pitchFamily="2" charset="-128"/>
                <a:cs typeface="Times New Roman" panose="02020603050405020304" pitchFamily="18" charset="0"/>
              </a:rPr>
              <a:t>✅ </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「興趣</a:t>
            </a:r>
            <a:r>
              <a:rPr lang="en-US" altLang="zh-TW" sz="2400" dirty="0">
                <a:effectLst/>
                <a:highlight>
                  <a:srgbClr val="FFFF00"/>
                </a:highlight>
                <a:latin typeface="Heiti SC Medium" pitchFamily="2" charset="-128"/>
                <a:ea typeface="Heiti SC Medium" pitchFamily="2" charset="-128"/>
              </a:rPr>
              <a:t>(interest)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endParaRPr lang="en-US" altLang="zh-TW" sz="2400" dirty="0">
              <a:highlight>
                <a:srgbClr val="FFFF00"/>
              </a:highlight>
              <a:latin typeface="Heiti SC Medium" pitchFamily="2" charset="-128"/>
              <a:ea typeface="Heiti SC Medium" pitchFamily="2" charset="-128"/>
              <a:cs typeface="Times New Roman" panose="02020603050405020304" pitchFamily="18" charset="0"/>
            </a:endParaRPr>
          </a:p>
          <a:p>
            <a:r>
              <a:rPr lang="zh-TW" altLang="en-US" sz="2400" dirty="0">
                <a:effectLst/>
                <a:latin typeface="Heiti SC Medium" pitchFamily="2" charset="-128"/>
                <a:ea typeface="Heiti SC Medium" pitchFamily="2" charset="-128"/>
                <a:cs typeface="Times New Roman" panose="02020603050405020304" pitchFamily="18" charset="0"/>
              </a:rPr>
              <a:t>❎ </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「重要性</a:t>
            </a:r>
            <a:r>
              <a:rPr lang="en-US" altLang="zh-TW" sz="2400" dirty="0">
                <a:effectLst/>
                <a:highlight>
                  <a:srgbClr val="FFFF00"/>
                </a:highlight>
                <a:latin typeface="Heiti SC Medium" pitchFamily="2" charset="-128"/>
                <a:ea typeface="Heiti SC Medium" pitchFamily="2" charset="-128"/>
              </a:rPr>
              <a:t>(importance)</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cs typeface="Times New Roman" panose="02020603050405020304" pitchFamily="18" charset="0"/>
            </a:endParaRPr>
          </a:p>
          <a:p>
            <a:r>
              <a:rPr lang="zh-TW" altLang="en-US" sz="2400" dirty="0">
                <a:latin typeface="Heiti SC Medium" pitchFamily="2" charset="-128"/>
                <a:ea typeface="Heiti SC Medium" pitchFamily="2" charset="-128"/>
                <a:cs typeface="Times New Roman" panose="02020603050405020304" pitchFamily="18" charset="0"/>
              </a:rPr>
              <a:t>❎ </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「實用性</a:t>
            </a:r>
            <a:r>
              <a:rPr lang="en-US" altLang="zh-TW" sz="2400" dirty="0">
                <a:effectLst/>
                <a:highlight>
                  <a:srgbClr val="FFFF00"/>
                </a:highlight>
                <a:latin typeface="Heiti SC Medium" pitchFamily="2" charset="-128"/>
                <a:ea typeface="Heiti SC Medium" pitchFamily="2" charset="-128"/>
              </a:rPr>
              <a:t>(utility)</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pic>
        <p:nvPicPr>
          <p:cNvPr id="10" name="圖片 9">
            <a:extLst>
              <a:ext uri="{FF2B5EF4-FFF2-40B4-BE49-F238E27FC236}">
                <a16:creationId xmlns:a16="http://schemas.microsoft.com/office/drawing/2014/main" id="{A953DFAE-0F74-C047-87F9-3B568F137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663" y="2543005"/>
            <a:ext cx="6129137" cy="28311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90314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69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56069CE5-0F2B-CC48-833B-5338E0942CDC}"/>
              </a:ext>
            </a:extLst>
          </p:cNvPr>
          <p:cNvPicPr>
            <a:picLocks noChangeAspect="1"/>
          </p:cNvPicPr>
          <p:nvPr/>
        </p:nvPicPr>
        <p:blipFill>
          <a:blip r:embed="rId2"/>
          <a:stretch>
            <a:fillRect/>
          </a:stretch>
        </p:blipFill>
        <p:spPr>
          <a:xfrm>
            <a:off x="434340" y="2337971"/>
            <a:ext cx="5881368" cy="1894116"/>
          </a:xfrm>
          <a:prstGeom prst="rect">
            <a:avLst/>
          </a:prstGeom>
          <a:ln>
            <a:noFill/>
          </a:ln>
          <a:effectLst>
            <a:outerShdw blurRad="190500" algn="tl" rotWithShape="0">
              <a:srgbClr val="000000">
                <a:alpha val="70000"/>
              </a:srgbClr>
            </a:outerShdw>
          </a:effectLst>
        </p:spPr>
      </p:pic>
      <p:sp>
        <p:nvSpPr>
          <p:cNvPr id="9" name="文字方塊 8">
            <a:extLst>
              <a:ext uri="{FF2B5EF4-FFF2-40B4-BE49-F238E27FC236}">
                <a16:creationId xmlns:a16="http://schemas.microsoft.com/office/drawing/2014/main" id="{68180DC7-AA8B-6949-A9B9-C6058B218BF5}"/>
              </a:ext>
            </a:extLst>
          </p:cNvPr>
          <p:cNvSpPr txBox="1"/>
          <p:nvPr/>
        </p:nvSpPr>
        <p:spPr>
          <a:xfrm>
            <a:off x="3857625" y="4613409"/>
            <a:ext cx="7764780" cy="1200329"/>
          </a:xfrm>
          <a:prstGeom prst="rect">
            <a:avLst/>
          </a:prstGeom>
          <a:noFill/>
        </p:spPr>
        <p:txBody>
          <a:bodyPr wrap="square">
            <a:spAutoFit/>
          </a:bodyPr>
          <a:lstStyle/>
          <a:p>
            <a:r>
              <a:rPr lang="zh-TW" altLang="zh-TW" sz="2400" dirty="0">
                <a:effectLst/>
                <a:latin typeface="Heiti SC Medium" pitchFamily="2" charset="-128"/>
                <a:ea typeface="Heiti SC Medium" pitchFamily="2" charset="-128"/>
                <a:cs typeface="Times New Roman" panose="02020603050405020304" pitchFamily="18" charset="0"/>
              </a:rPr>
              <a:t>印證了</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模擬式教學</a:t>
            </a:r>
            <a:r>
              <a:rPr lang="zh-TW" altLang="zh-TW" sz="2400" dirty="0">
                <a:effectLst/>
                <a:latin typeface="Heiti SC Medium" pitchFamily="2" charset="-128"/>
                <a:ea typeface="Heiti SC Medium" pitchFamily="2" charset="-128"/>
                <a:cs typeface="Times New Roman" panose="02020603050405020304" pitchFamily="18" charset="0"/>
              </a:rPr>
              <a:t>能讓</a:t>
            </a:r>
            <a:r>
              <a:rPr lang="zh-TW" altLang="zh-TW" sz="2400" kern="0" dirty="0">
                <a:effectLst/>
                <a:latin typeface="Heiti SC Medium" pitchFamily="2" charset="-128"/>
                <a:ea typeface="Heiti SC Medium" pitchFamily="2" charset="-128"/>
                <a:cs typeface="Times New Roman" panose="02020603050405020304" pitchFamily="18" charset="0"/>
              </a:rPr>
              <a:t>學生反覆探索問題與解決問題，也較容易讓學生思考問題，</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不只提升學生的學習成就</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也增進學習信心</a:t>
            </a:r>
            <a:r>
              <a:rPr lang="en-US" altLang="zh-TW" sz="2400" kern="0" dirty="0">
                <a:effectLst/>
                <a:latin typeface="Heiti SC Medium" pitchFamily="2" charset="-128"/>
                <a:ea typeface="Heiti SC Medium" pitchFamily="2" charset="-128"/>
              </a:rPr>
              <a:t>(</a:t>
            </a:r>
            <a:r>
              <a:rPr lang="en-US" altLang="zh-TW" sz="2400" kern="0" dirty="0" err="1">
                <a:effectLst/>
                <a:latin typeface="Heiti SC Medium" pitchFamily="2" charset="-128"/>
                <a:ea typeface="Heiti SC Medium" pitchFamily="2" charset="-128"/>
              </a:rPr>
              <a:t>Faryniarz</a:t>
            </a:r>
            <a:r>
              <a:rPr lang="en-US" altLang="zh-TW" sz="2400" kern="0" dirty="0">
                <a:effectLst/>
                <a:latin typeface="Heiti SC Medium" pitchFamily="2" charset="-128"/>
                <a:ea typeface="Heiti SC Medium" pitchFamily="2" charset="-128"/>
              </a:rPr>
              <a:t> &amp; Lockwood, 1992)</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grpSp>
        <p:nvGrpSpPr>
          <p:cNvPr id="10" name="群組 9">
            <a:extLst>
              <a:ext uri="{FF2B5EF4-FFF2-40B4-BE49-F238E27FC236}">
                <a16:creationId xmlns:a16="http://schemas.microsoft.com/office/drawing/2014/main" id="{333762E5-B060-BE4C-A19F-929FF5CD145B}"/>
              </a:ext>
            </a:extLst>
          </p:cNvPr>
          <p:cNvGrpSpPr/>
          <p:nvPr/>
        </p:nvGrpSpPr>
        <p:grpSpPr>
          <a:xfrm>
            <a:off x="1851660" y="4491990"/>
            <a:ext cx="1815168" cy="860262"/>
            <a:chOff x="1394460" y="3882186"/>
            <a:chExt cx="1815168" cy="860262"/>
          </a:xfrm>
        </p:grpSpPr>
        <p:cxnSp>
          <p:nvCxnSpPr>
            <p:cNvPr id="11" name="直線箭頭接點 10">
              <a:extLst>
                <a:ext uri="{FF2B5EF4-FFF2-40B4-BE49-F238E27FC236}">
                  <a16:creationId xmlns:a16="http://schemas.microsoft.com/office/drawing/2014/main" id="{4A839191-85C9-464B-84B3-6BDEB3E80AFB}"/>
                </a:ext>
              </a:extLst>
            </p:cNvPr>
            <p:cNvCxnSpPr>
              <a:cxnSpLocks/>
            </p:cNvCxnSpPr>
            <p:nvPr/>
          </p:nvCxnSpPr>
          <p:spPr>
            <a:xfrm>
              <a:off x="1394460" y="4718586"/>
              <a:ext cx="1815168"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DBBE6771-2CC0-D644-BA0F-5D05F707BE42}"/>
                </a:ext>
              </a:extLst>
            </p:cNvPr>
            <p:cNvCxnSpPr>
              <a:cxnSpLocks/>
            </p:cNvCxnSpPr>
            <p:nvPr/>
          </p:nvCxnSpPr>
          <p:spPr>
            <a:xfrm>
              <a:off x="1426845" y="3882186"/>
              <a:ext cx="0" cy="86026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0087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pic>
        <p:nvPicPr>
          <p:cNvPr id="6" name="圖片 5">
            <a:extLst>
              <a:ext uri="{FF2B5EF4-FFF2-40B4-BE49-F238E27FC236}">
                <a16:creationId xmlns:a16="http://schemas.microsoft.com/office/drawing/2014/main" id="{1FB6732D-6DE4-3943-9810-6CB048F4945E}"/>
              </a:ext>
            </a:extLst>
          </p:cNvPr>
          <p:cNvPicPr>
            <a:picLocks noChangeAspect="1"/>
          </p:cNvPicPr>
          <p:nvPr/>
        </p:nvPicPr>
        <p:blipFill>
          <a:blip r:embed="rId2"/>
          <a:stretch>
            <a:fillRect/>
          </a:stretch>
        </p:blipFill>
        <p:spPr>
          <a:xfrm>
            <a:off x="7804160" y="2228165"/>
            <a:ext cx="3727566" cy="3293209"/>
          </a:xfrm>
          <a:prstGeom prst="rect">
            <a:avLst/>
          </a:prstGeom>
          <a:ln>
            <a:noFill/>
          </a:ln>
          <a:effectLst>
            <a:outerShdw blurRad="190500" algn="tl" rotWithShape="0">
              <a:srgbClr val="000000">
                <a:alpha val="70000"/>
              </a:srgbClr>
            </a:outerShdw>
          </a:effectLst>
        </p:spPr>
      </p:pic>
      <p:sp>
        <p:nvSpPr>
          <p:cNvPr id="10" name="文字方塊 9">
            <a:extLst>
              <a:ext uri="{FF2B5EF4-FFF2-40B4-BE49-F238E27FC236}">
                <a16:creationId xmlns:a16="http://schemas.microsoft.com/office/drawing/2014/main" id="{AB2BEA7A-25F7-7B4A-A45A-7B42F5EF1FE2}"/>
              </a:ext>
            </a:extLst>
          </p:cNvPr>
          <p:cNvSpPr txBox="1"/>
          <p:nvPr/>
        </p:nvSpPr>
        <p:spPr>
          <a:xfrm>
            <a:off x="354266" y="2720342"/>
            <a:ext cx="7449894" cy="2308324"/>
          </a:xfrm>
          <a:prstGeom prst="rect">
            <a:avLst/>
          </a:prstGeom>
          <a:noFill/>
        </p:spPr>
        <p:txBody>
          <a:bodyPr wrap="square">
            <a:spAutoFit/>
          </a:bodyPr>
          <a:lstStyle/>
          <a:p>
            <a:r>
              <a:rPr lang="zh-TW" altLang="en-US" sz="2400" kern="0" dirty="0">
                <a:effectLst/>
                <a:latin typeface="Heiti SC Medium" pitchFamily="2" charset="-128"/>
                <a:ea typeface="Heiti SC Medium" pitchFamily="2" charset="-128"/>
                <a:cs typeface="Times New Roman" panose="02020603050405020304" pitchFamily="18" charset="0"/>
              </a:rPr>
              <a:t>除了國際上課綱的討論</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有些學者認為孩子除了具備傳統素養</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en-US" altLang="zh-TW" sz="2400" kern="0" dirty="0">
                <a:effectLst/>
                <a:latin typeface="Heiti SC Medium" pitchFamily="2" charset="-128"/>
                <a:ea typeface="Heiti SC Medium" pitchFamily="2" charset="-128"/>
              </a:rPr>
              <a:t>(</a:t>
            </a:r>
            <a:r>
              <a:rPr lang="zh-TW" altLang="zh-TW" sz="2400" kern="0" dirty="0">
                <a:effectLst/>
                <a:latin typeface="Heiti SC Medium" pitchFamily="2" charset="-128"/>
                <a:ea typeface="Heiti SC Medium" pitchFamily="2" charset="-128"/>
                <a:cs typeface="Times New Roman" panose="02020603050405020304" pitchFamily="18" charset="0"/>
              </a:rPr>
              <a:t>例：讀寫素養、數學素養</a:t>
            </a:r>
            <a:r>
              <a:rPr lang="en-US" altLang="zh-TW" sz="2400" kern="0" dirty="0">
                <a:effectLst/>
                <a:latin typeface="Heiti SC Medium" pitchFamily="2" charset="-128"/>
                <a:ea typeface="Heiti SC Medium" pitchFamily="2" charset="-128"/>
              </a:rPr>
              <a:t>)</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latin typeface="Heiti SC Medium" pitchFamily="2" charset="-128"/>
                <a:ea typeface="Heiti SC Medium" pitchFamily="2" charset="-128"/>
                <a:cs typeface="Times New Roman" panose="02020603050405020304" pitchFamily="18" charset="0"/>
              </a:rPr>
              <a:t>孩子對於</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人工智慧的素養也同等重要</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應思考如何從小教導孩子認識人工智慧</a:t>
            </a:r>
            <a:r>
              <a:rPr lang="en-US" altLang="zh-TW" sz="2400" kern="0" dirty="0">
                <a:effectLst/>
                <a:latin typeface="Heiti SC Medium" pitchFamily="2" charset="-128"/>
                <a:ea typeface="Heiti SC Medium" pitchFamily="2" charset="-128"/>
              </a:rPr>
              <a:t> </a:t>
            </a:r>
          </a:p>
          <a:p>
            <a:r>
              <a:rPr lang="en-US" altLang="zh-TW" sz="2400" kern="0" dirty="0">
                <a:effectLst/>
                <a:latin typeface="Heiti SC Medium" pitchFamily="2" charset="-128"/>
                <a:ea typeface="Heiti SC Medium" pitchFamily="2" charset="-128"/>
              </a:rPr>
              <a:t>(</a:t>
            </a:r>
            <a:r>
              <a:rPr lang="en-US" altLang="zh-TW" sz="2400" kern="0" dirty="0" err="1">
                <a:effectLst/>
                <a:latin typeface="Heiti SC Medium" pitchFamily="2" charset="-128"/>
                <a:ea typeface="Heiti SC Medium" pitchFamily="2" charset="-128"/>
              </a:rPr>
              <a:t>Kandlhofer</a:t>
            </a:r>
            <a:r>
              <a:rPr lang="en-US" altLang="zh-TW" sz="2400" kern="0" dirty="0">
                <a:effectLst/>
                <a:latin typeface="Heiti SC Medium" pitchFamily="2" charset="-128"/>
                <a:ea typeface="Heiti SC Medium" pitchFamily="2" charset="-128"/>
              </a:rPr>
              <a:t> et al., 2016; </a:t>
            </a:r>
            <a:r>
              <a:rPr lang="en-US" altLang="zh-TW" sz="2400" kern="0" dirty="0" err="1">
                <a:effectLst/>
                <a:latin typeface="Heiti SC Medium" pitchFamily="2" charset="-128"/>
                <a:ea typeface="Heiti SC Medium" pitchFamily="2" charset="-128"/>
              </a:rPr>
              <a:t>Burgsteiner</a:t>
            </a:r>
            <a:r>
              <a:rPr lang="en-US" altLang="zh-TW" sz="2400" kern="0" dirty="0">
                <a:effectLst/>
                <a:latin typeface="Heiti SC Medium" pitchFamily="2" charset="-128"/>
                <a:ea typeface="Heiti SC Medium" pitchFamily="2" charset="-128"/>
              </a:rPr>
              <a:t> et al., 2016)</a:t>
            </a:r>
            <a:r>
              <a:rPr lang="zh-TW" altLang="zh-TW" sz="2400" kern="0" dirty="0">
                <a:effectLst/>
                <a:latin typeface="Heiti SC Medium" pitchFamily="2" charset="-128"/>
                <a:ea typeface="Heiti SC Medium" pitchFamily="2" charset="-128"/>
                <a:cs typeface="Times New Roman" panose="02020603050405020304" pitchFamily="18" charset="0"/>
              </a:rPr>
              <a:t>。</a:t>
            </a:r>
            <a:r>
              <a:rPr lang="zh-TW" altLang="zh-TW" sz="2400" dirty="0">
                <a:effectLst/>
                <a:latin typeface="Heiti SC Medium" pitchFamily="2" charset="-128"/>
                <a:ea typeface="Heiti SC Medium" pitchFamily="2" charset="-128"/>
              </a:rPr>
              <a:t> </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3564654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對學習態度之影響</a:t>
            </a:r>
          </a:p>
        </p:txBody>
      </p:sp>
      <p:pic>
        <p:nvPicPr>
          <p:cNvPr id="6" name="圖片 5">
            <a:extLst>
              <a:ext uri="{FF2B5EF4-FFF2-40B4-BE49-F238E27FC236}">
                <a16:creationId xmlns:a16="http://schemas.microsoft.com/office/drawing/2014/main" id="{56069CE5-0F2B-CC48-833B-5338E0942CDC}"/>
              </a:ext>
            </a:extLst>
          </p:cNvPr>
          <p:cNvPicPr>
            <a:picLocks noChangeAspect="1"/>
          </p:cNvPicPr>
          <p:nvPr/>
        </p:nvPicPr>
        <p:blipFill>
          <a:blip r:embed="rId2"/>
          <a:stretch>
            <a:fillRect/>
          </a:stretch>
        </p:blipFill>
        <p:spPr>
          <a:xfrm>
            <a:off x="434341" y="2044235"/>
            <a:ext cx="4983477" cy="1604947"/>
          </a:xfrm>
          <a:prstGeom prst="rect">
            <a:avLst/>
          </a:prstGeom>
          <a:ln>
            <a:noFill/>
          </a:ln>
          <a:effectLst>
            <a:outerShdw blurRad="190500" algn="tl" rotWithShape="0">
              <a:srgbClr val="000000">
                <a:alpha val="70000"/>
              </a:srgbClr>
            </a:outerShdw>
          </a:effectLst>
        </p:spPr>
      </p:pic>
      <p:sp>
        <p:nvSpPr>
          <p:cNvPr id="9" name="文字方塊 8">
            <a:extLst>
              <a:ext uri="{FF2B5EF4-FFF2-40B4-BE49-F238E27FC236}">
                <a16:creationId xmlns:a16="http://schemas.microsoft.com/office/drawing/2014/main" id="{68180DC7-AA8B-6949-A9B9-C6058B218BF5}"/>
              </a:ext>
            </a:extLst>
          </p:cNvPr>
          <p:cNvSpPr txBox="1"/>
          <p:nvPr/>
        </p:nvSpPr>
        <p:spPr>
          <a:xfrm>
            <a:off x="1969474" y="3866846"/>
            <a:ext cx="7069453" cy="1015663"/>
          </a:xfrm>
          <a:prstGeom prst="rect">
            <a:avLst/>
          </a:prstGeom>
          <a:noFill/>
        </p:spPr>
        <p:txBody>
          <a:bodyPr wrap="square">
            <a:spAutoFit/>
          </a:bodyPr>
          <a:lstStyle/>
          <a:p>
            <a:r>
              <a:rPr lang="zh-TW" altLang="zh-TW" sz="2000" dirty="0">
                <a:effectLst/>
                <a:latin typeface="Heiti SC Medium" pitchFamily="2" charset="-128"/>
                <a:ea typeface="Heiti SC Medium" pitchFamily="2" charset="-128"/>
                <a:cs typeface="Times New Roman" panose="02020603050405020304" pitchFamily="18" charset="0"/>
              </a:rPr>
              <a:t>印證了</a:t>
            </a:r>
            <a:r>
              <a:rPr lang="zh-TW" altLang="zh-TW" sz="2000" dirty="0">
                <a:effectLst/>
                <a:highlight>
                  <a:srgbClr val="FFFF00"/>
                </a:highlight>
                <a:latin typeface="Heiti SC Medium" pitchFamily="2" charset="-128"/>
                <a:ea typeface="Heiti SC Medium" pitchFamily="2" charset="-128"/>
                <a:cs typeface="Times New Roman" panose="02020603050405020304" pitchFamily="18" charset="0"/>
              </a:rPr>
              <a:t>模擬式教學</a:t>
            </a:r>
            <a:r>
              <a:rPr lang="zh-TW" altLang="zh-TW" sz="2000" dirty="0">
                <a:effectLst/>
                <a:latin typeface="Heiti SC Medium" pitchFamily="2" charset="-128"/>
                <a:ea typeface="Heiti SC Medium" pitchFamily="2" charset="-128"/>
                <a:cs typeface="Times New Roman" panose="02020603050405020304" pitchFamily="18" charset="0"/>
              </a:rPr>
              <a:t>能讓</a:t>
            </a:r>
            <a:r>
              <a:rPr lang="zh-TW" altLang="zh-TW" sz="2000" kern="0" dirty="0">
                <a:effectLst/>
                <a:latin typeface="Heiti SC Medium" pitchFamily="2" charset="-128"/>
                <a:ea typeface="Heiti SC Medium" pitchFamily="2" charset="-128"/>
                <a:cs typeface="Times New Roman" panose="02020603050405020304" pitchFamily="18" charset="0"/>
              </a:rPr>
              <a:t>學生反覆探索問題與解決問題，也較容易讓學生思考問題，</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不只提升學生的學習成就</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kern="0" dirty="0">
                <a:effectLst/>
                <a:highlight>
                  <a:srgbClr val="FFFF00"/>
                </a:highlight>
                <a:latin typeface="Heiti SC Medium" pitchFamily="2" charset="-128"/>
                <a:ea typeface="Heiti SC Medium" pitchFamily="2" charset="-128"/>
                <a:cs typeface="Times New Roman" panose="02020603050405020304" pitchFamily="18" charset="0"/>
              </a:rPr>
              <a:t>也增進學習信心</a:t>
            </a:r>
            <a:r>
              <a:rPr lang="en-US" altLang="zh-TW" sz="2000" kern="0" dirty="0">
                <a:effectLst/>
                <a:latin typeface="Heiti SC Medium" pitchFamily="2" charset="-128"/>
                <a:ea typeface="Heiti SC Medium" pitchFamily="2" charset="-128"/>
              </a:rPr>
              <a:t>(</a:t>
            </a:r>
            <a:r>
              <a:rPr lang="en-US" altLang="zh-TW" sz="2000" kern="0" dirty="0" err="1">
                <a:effectLst/>
                <a:latin typeface="Heiti SC Medium" pitchFamily="2" charset="-128"/>
                <a:ea typeface="Heiti SC Medium" pitchFamily="2" charset="-128"/>
              </a:rPr>
              <a:t>Faryniarz</a:t>
            </a:r>
            <a:r>
              <a:rPr lang="en-US" altLang="zh-TW" sz="2000" kern="0" dirty="0">
                <a:effectLst/>
                <a:latin typeface="Heiti SC Medium" pitchFamily="2" charset="-128"/>
                <a:ea typeface="Heiti SC Medium" pitchFamily="2" charset="-128"/>
              </a:rPr>
              <a:t> &amp; Lockwood, 1992)</a:t>
            </a:r>
            <a:r>
              <a:rPr lang="zh-TW" altLang="zh-TW" sz="2000" kern="0" dirty="0">
                <a:effectLst/>
                <a:latin typeface="Heiti SC Medium" pitchFamily="2" charset="-128"/>
                <a:ea typeface="Heiti SC Medium" pitchFamily="2" charset="-128"/>
                <a:cs typeface="Times New Roman" panose="02020603050405020304" pitchFamily="18" charset="0"/>
              </a:rPr>
              <a:t>。</a:t>
            </a:r>
            <a:r>
              <a:rPr lang="zh-TW" altLang="zh-TW" sz="2000" dirty="0">
                <a:effectLst/>
                <a:latin typeface="Heiti SC Medium" pitchFamily="2" charset="-128"/>
                <a:ea typeface="Heiti SC Medium" pitchFamily="2" charset="-128"/>
              </a:rPr>
              <a:t> </a:t>
            </a:r>
            <a:endParaRPr lang="zh-TW" altLang="en-US" sz="2000" dirty="0">
              <a:latin typeface="Heiti SC Medium" pitchFamily="2" charset="-128"/>
              <a:ea typeface="Heiti SC Medium" pitchFamily="2" charset="-128"/>
            </a:endParaRPr>
          </a:p>
        </p:txBody>
      </p:sp>
      <p:grpSp>
        <p:nvGrpSpPr>
          <p:cNvPr id="10" name="群組 9">
            <a:extLst>
              <a:ext uri="{FF2B5EF4-FFF2-40B4-BE49-F238E27FC236}">
                <a16:creationId xmlns:a16="http://schemas.microsoft.com/office/drawing/2014/main" id="{333762E5-B060-BE4C-A19F-929FF5CD145B}"/>
              </a:ext>
            </a:extLst>
          </p:cNvPr>
          <p:cNvGrpSpPr/>
          <p:nvPr/>
        </p:nvGrpSpPr>
        <p:grpSpPr>
          <a:xfrm>
            <a:off x="910590" y="3864247"/>
            <a:ext cx="1026499" cy="585533"/>
            <a:chOff x="1394460" y="4156915"/>
            <a:chExt cx="1026499" cy="585533"/>
          </a:xfrm>
        </p:grpSpPr>
        <p:cxnSp>
          <p:nvCxnSpPr>
            <p:cNvPr id="11" name="直線箭頭接點 10">
              <a:extLst>
                <a:ext uri="{FF2B5EF4-FFF2-40B4-BE49-F238E27FC236}">
                  <a16:creationId xmlns:a16="http://schemas.microsoft.com/office/drawing/2014/main" id="{4A839191-85C9-464B-84B3-6BDEB3E80AFB}"/>
                </a:ext>
              </a:extLst>
            </p:cNvPr>
            <p:cNvCxnSpPr>
              <a:cxnSpLocks/>
            </p:cNvCxnSpPr>
            <p:nvPr/>
          </p:nvCxnSpPr>
          <p:spPr>
            <a:xfrm>
              <a:off x="1394460" y="4718586"/>
              <a:ext cx="1026499"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DBBE6771-2CC0-D644-BA0F-5D05F707BE42}"/>
                </a:ext>
              </a:extLst>
            </p:cNvPr>
            <p:cNvCxnSpPr>
              <a:cxnSpLocks/>
            </p:cNvCxnSpPr>
            <p:nvPr/>
          </p:nvCxnSpPr>
          <p:spPr>
            <a:xfrm>
              <a:off x="1426845" y="4156915"/>
              <a:ext cx="0" cy="58553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文字方塊 13">
            <a:extLst>
              <a:ext uri="{FF2B5EF4-FFF2-40B4-BE49-F238E27FC236}">
                <a16:creationId xmlns:a16="http://schemas.microsoft.com/office/drawing/2014/main" id="{A2D604C6-0811-BA49-B05F-A72E5A3300D3}"/>
              </a:ext>
            </a:extLst>
          </p:cNvPr>
          <p:cNvSpPr txBox="1"/>
          <p:nvPr/>
        </p:nvSpPr>
        <p:spPr>
          <a:xfrm>
            <a:off x="3680460" y="5029201"/>
            <a:ext cx="8180071" cy="1200329"/>
          </a:xfrm>
          <a:prstGeom prst="rect">
            <a:avLst/>
          </a:prstGeom>
          <a:noFill/>
        </p:spPr>
        <p:txBody>
          <a:bodyPr wrap="square">
            <a:spAutoFit/>
          </a:bodyPr>
          <a:lstStyle/>
          <a:p>
            <a:r>
              <a:rPr lang="zh-TW" altLang="en-US" sz="2400" dirty="0">
                <a:latin typeface="Heiti SC Medium" pitchFamily="2" charset="-128"/>
                <a:ea typeface="Heiti SC Medium" pitchFamily="2" charset="-128"/>
                <a:cs typeface="Times New Roman" panose="02020603050405020304" pitchFamily="18" charset="0"/>
              </a:rPr>
              <a:t>代表實驗組學生，比起控制組學生，</a:t>
            </a:r>
            <a:r>
              <a:rPr lang="zh-TW" altLang="en-US" sz="2400" dirty="0">
                <a:highlight>
                  <a:srgbClr val="FFFF00"/>
                </a:highlight>
                <a:latin typeface="Heiti SC Medium" pitchFamily="2" charset="-128"/>
                <a:ea typeface="Heiti SC Medium" pitchFamily="2" charset="-128"/>
                <a:cs typeface="Times New Roman" panose="02020603050405020304" pitchFamily="18" charset="0"/>
              </a:rPr>
              <a:t>透過視覺化模擬輔助教學策略</a:t>
            </a:r>
            <a:r>
              <a:rPr lang="zh-TW" altLang="en-US" sz="2400" dirty="0">
                <a:latin typeface="Heiti SC Medium" pitchFamily="2" charset="-128"/>
                <a:ea typeface="Heiti SC Medium" pitchFamily="2" charset="-128"/>
                <a:cs typeface="Times New Roman" panose="02020603050405020304" pitchFamily="18" charset="0"/>
              </a:rPr>
              <a:t>，</a:t>
            </a:r>
            <a:r>
              <a:rPr lang="zh-TW" altLang="en-US" sz="2400" dirty="0">
                <a:highlight>
                  <a:srgbClr val="FFFF00"/>
                </a:highlight>
                <a:latin typeface="Heiti SC Medium" pitchFamily="2" charset="-128"/>
                <a:ea typeface="Heiti SC Medium" pitchFamily="2" charset="-128"/>
                <a:cs typeface="Times New Roman" panose="02020603050405020304" pitchFamily="18" charset="0"/>
              </a:rPr>
              <a:t>更深入地探究知識</a:t>
            </a:r>
            <a:r>
              <a:rPr lang="zh-TW" altLang="en-US" sz="2400" dirty="0">
                <a:latin typeface="Heiti SC Medium" pitchFamily="2" charset="-128"/>
                <a:ea typeface="Heiti SC Medium" pitchFamily="2" charset="-128"/>
                <a:cs typeface="Times New Roman" panose="02020603050405020304" pitchFamily="18" charset="0"/>
              </a:rPr>
              <a:t>，</a:t>
            </a:r>
            <a:r>
              <a:rPr lang="zh-TW" altLang="en-US" sz="2400" dirty="0">
                <a:highlight>
                  <a:srgbClr val="FFFF00"/>
                </a:highlight>
                <a:latin typeface="Heiti SC Medium" pitchFamily="2" charset="-128"/>
                <a:ea typeface="Heiti SC Medium" pitchFamily="2" charset="-128"/>
                <a:cs typeface="Times New Roman" panose="02020603050405020304" pitchFamily="18" charset="0"/>
              </a:rPr>
              <a:t>提升概念學習的成效</a:t>
            </a:r>
            <a:r>
              <a:rPr lang="zh-TW" altLang="en-US" sz="2400" dirty="0">
                <a:latin typeface="Heiti SC Medium" pitchFamily="2" charset="-128"/>
                <a:ea typeface="Heiti SC Medium" pitchFamily="2" charset="-128"/>
                <a:cs typeface="Times New Roman" panose="02020603050405020304" pitchFamily="18" charset="0"/>
              </a:rPr>
              <a:t>，</a:t>
            </a:r>
            <a:r>
              <a:rPr lang="zh-TW" altLang="en-US" sz="2400" dirty="0">
                <a:highlight>
                  <a:srgbClr val="FFFF00"/>
                </a:highlight>
                <a:latin typeface="Heiti SC Medium" pitchFamily="2" charset="-128"/>
                <a:ea typeface="Heiti SC Medium" pitchFamily="2" charset="-128"/>
                <a:cs typeface="Times New Roman" panose="02020603050405020304" pitchFamily="18" charset="0"/>
              </a:rPr>
              <a:t>也同時增進自己對於學習內容的信心</a:t>
            </a:r>
            <a:r>
              <a:rPr lang="zh-TW" altLang="en-US" sz="2400" dirty="0">
                <a:latin typeface="Heiti SC Medium" pitchFamily="2" charset="-128"/>
                <a:ea typeface="Heiti SC Medium" pitchFamily="2" charset="-128"/>
                <a:cs typeface="Times New Roman" panose="02020603050405020304" pitchFamily="18" charset="0"/>
              </a:rPr>
              <a:t>。 </a:t>
            </a:r>
            <a:endParaRPr lang="zh-TW" altLang="en-US" sz="2400" dirty="0">
              <a:latin typeface="Heiti SC Medium" pitchFamily="2" charset="-128"/>
              <a:ea typeface="Heiti SC Medium" pitchFamily="2" charset="-128"/>
            </a:endParaRPr>
          </a:p>
        </p:txBody>
      </p:sp>
      <p:grpSp>
        <p:nvGrpSpPr>
          <p:cNvPr id="15" name="群組 14">
            <a:extLst>
              <a:ext uri="{FF2B5EF4-FFF2-40B4-BE49-F238E27FC236}">
                <a16:creationId xmlns:a16="http://schemas.microsoft.com/office/drawing/2014/main" id="{52222253-91E0-6B41-9655-FD186D8757EF}"/>
              </a:ext>
            </a:extLst>
          </p:cNvPr>
          <p:cNvGrpSpPr/>
          <p:nvPr/>
        </p:nvGrpSpPr>
        <p:grpSpPr>
          <a:xfrm>
            <a:off x="2653961" y="5101695"/>
            <a:ext cx="1026499" cy="585533"/>
            <a:chOff x="1394460" y="4156915"/>
            <a:chExt cx="1026499" cy="585533"/>
          </a:xfrm>
        </p:grpSpPr>
        <p:cxnSp>
          <p:nvCxnSpPr>
            <p:cNvPr id="16" name="直線箭頭接點 15">
              <a:extLst>
                <a:ext uri="{FF2B5EF4-FFF2-40B4-BE49-F238E27FC236}">
                  <a16:creationId xmlns:a16="http://schemas.microsoft.com/office/drawing/2014/main" id="{34506AC7-FD1D-D241-BA28-ED4A82994F2C}"/>
                </a:ext>
              </a:extLst>
            </p:cNvPr>
            <p:cNvCxnSpPr>
              <a:cxnSpLocks/>
            </p:cNvCxnSpPr>
            <p:nvPr/>
          </p:nvCxnSpPr>
          <p:spPr>
            <a:xfrm>
              <a:off x="1394460" y="4718586"/>
              <a:ext cx="1026499"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902FE464-2523-1049-BEBC-CBE8F66F0C7B}"/>
                </a:ext>
              </a:extLst>
            </p:cNvPr>
            <p:cNvCxnSpPr>
              <a:cxnSpLocks/>
            </p:cNvCxnSpPr>
            <p:nvPr/>
          </p:nvCxnSpPr>
          <p:spPr>
            <a:xfrm>
              <a:off x="1426845" y="4156915"/>
              <a:ext cx="0" cy="585533"/>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8668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2541180" y="1045309"/>
            <a:ext cx="7109639"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學生對視覺化模擬輔助教學之感受</a:t>
            </a:r>
          </a:p>
        </p:txBody>
      </p:sp>
      <p:pic>
        <p:nvPicPr>
          <p:cNvPr id="6" name="圖片 5">
            <a:extLst>
              <a:ext uri="{FF2B5EF4-FFF2-40B4-BE49-F238E27FC236}">
                <a16:creationId xmlns:a16="http://schemas.microsoft.com/office/drawing/2014/main" id="{EEAF8B7D-3319-1F45-A9BF-B07052965709}"/>
              </a:ext>
            </a:extLst>
          </p:cNvPr>
          <p:cNvPicPr>
            <a:picLocks noChangeAspect="1"/>
          </p:cNvPicPr>
          <p:nvPr/>
        </p:nvPicPr>
        <p:blipFill>
          <a:blip r:embed="rId2"/>
          <a:stretch>
            <a:fillRect/>
          </a:stretch>
        </p:blipFill>
        <p:spPr>
          <a:xfrm>
            <a:off x="3179999" y="2002266"/>
            <a:ext cx="5832000" cy="4719209"/>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863515D1-1793-9F43-A76B-01124517424E}"/>
              </a:ext>
            </a:extLst>
          </p:cNvPr>
          <p:cNvSpPr/>
          <p:nvPr/>
        </p:nvSpPr>
        <p:spPr>
          <a:xfrm>
            <a:off x="7783830" y="3200400"/>
            <a:ext cx="1097280" cy="14058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1126823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2541180" y="1045309"/>
            <a:ext cx="7109639"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學生對視覺化模擬輔助教學之感受</a:t>
            </a:r>
          </a:p>
        </p:txBody>
      </p:sp>
      <p:pic>
        <p:nvPicPr>
          <p:cNvPr id="6" name="圖片 5">
            <a:extLst>
              <a:ext uri="{FF2B5EF4-FFF2-40B4-BE49-F238E27FC236}">
                <a16:creationId xmlns:a16="http://schemas.microsoft.com/office/drawing/2014/main" id="{4106CAEE-4C38-8E4F-8D8C-47ACB0C7851C}"/>
              </a:ext>
            </a:extLst>
          </p:cNvPr>
          <p:cNvPicPr>
            <a:picLocks noChangeAspect="1"/>
          </p:cNvPicPr>
          <p:nvPr/>
        </p:nvPicPr>
        <p:blipFill>
          <a:blip r:embed="rId2"/>
          <a:stretch>
            <a:fillRect/>
          </a:stretch>
        </p:blipFill>
        <p:spPr>
          <a:xfrm>
            <a:off x="1562099" y="2475131"/>
            <a:ext cx="9067800" cy="2489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7666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2541180" y="1045309"/>
            <a:ext cx="7109639"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學生對視覺化模擬輔助教學之感受</a:t>
            </a:r>
          </a:p>
        </p:txBody>
      </p:sp>
      <p:pic>
        <p:nvPicPr>
          <p:cNvPr id="6" name="圖片 5">
            <a:extLst>
              <a:ext uri="{FF2B5EF4-FFF2-40B4-BE49-F238E27FC236}">
                <a16:creationId xmlns:a16="http://schemas.microsoft.com/office/drawing/2014/main" id="{2E57E1FE-D687-6749-B57B-92C56D07CFB3}"/>
              </a:ext>
            </a:extLst>
          </p:cNvPr>
          <p:cNvPicPr>
            <a:picLocks noChangeAspect="1"/>
          </p:cNvPicPr>
          <p:nvPr/>
        </p:nvPicPr>
        <p:blipFill>
          <a:blip r:embed="rId2"/>
          <a:stretch>
            <a:fillRect/>
          </a:stretch>
        </p:blipFill>
        <p:spPr>
          <a:xfrm>
            <a:off x="3179999" y="1984005"/>
            <a:ext cx="5832000" cy="4737470"/>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E79E073B-6916-9244-8EF9-ECC822D73684}"/>
              </a:ext>
            </a:extLst>
          </p:cNvPr>
          <p:cNvSpPr/>
          <p:nvPr/>
        </p:nvSpPr>
        <p:spPr>
          <a:xfrm>
            <a:off x="7806690" y="4629150"/>
            <a:ext cx="1097280" cy="5372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551B98BC-B1A3-604C-B4BE-250AB1793379}"/>
              </a:ext>
            </a:extLst>
          </p:cNvPr>
          <p:cNvSpPr/>
          <p:nvPr/>
        </p:nvSpPr>
        <p:spPr>
          <a:xfrm>
            <a:off x="7806690" y="3078480"/>
            <a:ext cx="1097280" cy="5372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79279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2541180" y="1045309"/>
            <a:ext cx="7109639"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學生對視覺化模擬輔助教學之感受</a:t>
            </a:r>
          </a:p>
        </p:txBody>
      </p:sp>
      <p:pic>
        <p:nvPicPr>
          <p:cNvPr id="6" name="圖片 5">
            <a:extLst>
              <a:ext uri="{FF2B5EF4-FFF2-40B4-BE49-F238E27FC236}">
                <a16:creationId xmlns:a16="http://schemas.microsoft.com/office/drawing/2014/main" id="{0436C780-D7B1-3648-B8D9-8788ECE69A04}"/>
              </a:ext>
            </a:extLst>
          </p:cNvPr>
          <p:cNvPicPr>
            <a:picLocks noChangeAspect="1"/>
          </p:cNvPicPr>
          <p:nvPr/>
        </p:nvPicPr>
        <p:blipFill>
          <a:blip r:embed="rId2"/>
          <a:stretch>
            <a:fillRect/>
          </a:stretch>
        </p:blipFill>
        <p:spPr>
          <a:xfrm>
            <a:off x="2054814" y="2204886"/>
            <a:ext cx="8082369" cy="3990174"/>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CBDD00DD-1461-C54D-B7FB-60523BBB4608}"/>
              </a:ext>
            </a:extLst>
          </p:cNvPr>
          <p:cNvSpPr/>
          <p:nvPr/>
        </p:nvSpPr>
        <p:spPr>
          <a:xfrm>
            <a:off x="6389370" y="3429000"/>
            <a:ext cx="1097280" cy="1737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2473FFA3-8BC7-CF4C-8603-C290F30E4BE0}"/>
              </a:ext>
            </a:extLst>
          </p:cNvPr>
          <p:cNvSpPr/>
          <p:nvPr/>
        </p:nvSpPr>
        <p:spPr>
          <a:xfrm>
            <a:off x="7627620" y="4320540"/>
            <a:ext cx="1097280" cy="845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75979061-4D95-C54C-B97A-C52FC18163D3}"/>
              </a:ext>
            </a:extLst>
          </p:cNvPr>
          <p:cNvSpPr/>
          <p:nvPr/>
        </p:nvSpPr>
        <p:spPr>
          <a:xfrm>
            <a:off x="8862060" y="5314315"/>
            <a:ext cx="1097280" cy="845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485709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75</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講述式教學之感受</a:t>
            </a:r>
          </a:p>
        </p:txBody>
      </p:sp>
      <p:pic>
        <p:nvPicPr>
          <p:cNvPr id="6" name="圖片 5">
            <a:extLst>
              <a:ext uri="{FF2B5EF4-FFF2-40B4-BE49-F238E27FC236}">
                <a16:creationId xmlns:a16="http://schemas.microsoft.com/office/drawing/2014/main" id="{B9EED9C4-066F-2543-97F5-010164ADDA85}"/>
              </a:ext>
            </a:extLst>
          </p:cNvPr>
          <p:cNvPicPr>
            <a:picLocks noChangeAspect="1"/>
          </p:cNvPicPr>
          <p:nvPr/>
        </p:nvPicPr>
        <p:blipFill>
          <a:blip r:embed="rId2"/>
          <a:stretch>
            <a:fillRect/>
          </a:stretch>
        </p:blipFill>
        <p:spPr>
          <a:xfrm>
            <a:off x="3179999" y="1929734"/>
            <a:ext cx="5832000" cy="4791741"/>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EEEF0268-0998-4246-823D-3C72DCB384BC}"/>
              </a:ext>
            </a:extLst>
          </p:cNvPr>
          <p:cNvSpPr/>
          <p:nvPr/>
        </p:nvSpPr>
        <p:spPr>
          <a:xfrm>
            <a:off x="7753350" y="3216577"/>
            <a:ext cx="1097280" cy="845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02892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76</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1516975" y="1226490"/>
            <a:ext cx="6867586"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視覺化模擬輔助教學之感受 </a:t>
            </a:r>
            <a:r>
              <a:rPr kumimoji="1" lang="en-US" altLang="zh-TW" sz="2400" dirty="0" err="1">
                <a:latin typeface="Heiti SC Medium" pitchFamily="2" charset="-128"/>
                <a:ea typeface="Heiti SC Medium" pitchFamily="2" charset="-128"/>
              </a:rPr>
              <a:t>v.s</a:t>
            </a:r>
            <a:r>
              <a:rPr kumimoji="1" lang="zh-TW" altLang="en-US" sz="2400" dirty="0">
                <a:latin typeface="Heiti SC Medium" pitchFamily="2" charset="-128"/>
                <a:ea typeface="Heiti SC Medium" pitchFamily="2" charset="-128"/>
              </a:rPr>
              <a:t> 講述式教學之感受</a:t>
            </a:r>
          </a:p>
        </p:txBody>
      </p:sp>
      <p:pic>
        <p:nvPicPr>
          <p:cNvPr id="6" name="圖片 5">
            <a:extLst>
              <a:ext uri="{FF2B5EF4-FFF2-40B4-BE49-F238E27FC236}">
                <a16:creationId xmlns:a16="http://schemas.microsoft.com/office/drawing/2014/main" id="{EEAF8B7D-3319-1F45-A9BF-B07052965709}"/>
              </a:ext>
            </a:extLst>
          </p:cNvPr>
          <p:cNvPicPr>
            <a:picLocks noChangeAspect="1"/>
          </p:cNvPicPr>
          <p:nvPr/>
        </p:nvPicPr>
        <p:blipFill>
          <a:blip r:embed="rId2"/>
          <a:stretch>
            <a:fillRect/>
          </a:stretch>
        </p:blipFill>
        <p:spPr>
          <a:xfrm>
            <a:off x="242489" y="2002266"/>
            <a:ext cx="5832000" cy="4719209"/>
          </a:xfrm>
          <a:prstGeom prst="rect">
            <a:avLst/>
          </a:prstGeom>
          <a:ln>
            <a:noFill/>
          </a:ln>
          <a:effectLst>
            <a:outerShdw blurRad="190500" algn="tl" rotWithShape="0">
              <a:srgbClr val="000000">
                <a:alpha val="70000"/>
              </a:srgbClr>
            </a:outerShdw>
          </a:effectLst>
        </p:spPr>
      </p:pic>
      <p:sp>
        <p:nvSpPr>
          <p:cNvPr id="9" name="矩形 8">
            <a:extLst>
              <a:ext uri="{FF2B5EF4-FFF2-40B4-BE49-F238E27FC236}">
                <a16:creationId xmlns:a16="http://schemas.microsoft.com/office/drawing/2014/main" id="{863515D1-1793-9F43-A76B-01124517424E}"/>
              </a:ext>
            </a:extLst>
          </p:cNvPr>
          <p:cNvSpPr/>
          <p:nvPr/>
        </p:nvSpPr>
        <p:spPr>
          <a:xfrm>
            <a:off x="4846320" y="3200400"/>
            <a:ext cx="1097280" cy="14058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0" name="圖片 9">
            <a:extLst>
              <a:ext uri="{FF2B5EF4-FFF2-40B4-BE49-F238E27FC236}">
                <a16:creationId xmlns:a16="http://schemas.microsoft.com/office/drawing/2014/main" id="{387AC39E-8D23-0F44-A704-D90701BC4910}"/>
              </a:ext>
            </a:extLst>
          </p:cNvPr>
          <p:cNvPicPr>
            <a:picLocks noChangeAspect="1"/>
          </p:cNvPicPr>
          <p:nvPr/>
        </p:nvPicPr>
        <p:blipFill>
          <a:blip r:embed="rId3"/>
          <a:stretch>
            <a:fillRect/>
          </a:stretch>
        </p:blipFill>
        <p:spPr>
          <a:xfrm>
            <a:off x="6174659" y="2002266"/>
            <a:ext cx="5832000" cy="4791741"/>
          </a:xfrm>
          <a:prstGeom prst="rect">
            <a:avLst/>
          </a:prstGeom>
          <a:ln>
            <a:noFill/>
          </a:ln>
          <a:effectLst>
            <a:outerShdw blurRad="190500" algn="tl" rotWithShape="0">
              <a:srgbClr val="000000">
                <a:alpha val="70000"/>
              </a:srgbClr>
            </a:outerShdw>
          </a:effectLst>
        </p:spPr>
      </p:pic>
      <p:sp>
        <p:nvSpPr>
          <p:cNvPr id="11" name="矩形 10">
            <a:extLst>
              <a:ext uri="{FF2B5EF4-FFF2-40B4-BE49-F238E27FC236}">
                <a16:creationId xmlns:a16="http://schemas.microsoft.com/office/drawing/2014/main" id="{AEFB3B91-4C9F-EC47-AE55-D8CA49103D34}"/>
              </a:ext>
            </a:extLst>
          </p:cNvPr>
          <p:cNvSpPr/>
          <p:nvPr/>
        </p:nvSpPr>
        <p:spPr>
          <a:xfrm>
            <a:off x="10748010" y="3289109"/>
            <a:ext cx="1097280" cy="845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567401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77</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157007" y="1045309"/>
            <a:ext cx="3877985"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講述式教學之感受</a:t>
            </a:r>
          </a:p>
        </p:txBody>
      </p:sp>
      <p:grpSp>
        <p:nvGrpSpPr>
          <p:cNvPr id="11" name="群組 10">
            <a:extLst>
              <a:ext uri="{FF2B5EF4-FFF2-40B4-BE49-F238E27FC236}">
                <a16:creationId xmlns:a16="http://schemas.microsoft.com/office/drawing/2014/main" id="{512BFAA3-28D8-D741-9020-128F879A0913}"/>
              </a:ext>
            </a:extLst>
          </p:cNvPr>
          <p:cNvGrpSpPr/>
          <p:nvPr/>
        </p:nvGrpSpPr>
        <p:grpSpPr>
          <a:xfrm>
            <a:off x="3179999" y="1912082"/>
            <a:ext cx="5832000" cy="4722762"/>
            <a:chOff x="3179999" y="1912082"/>
            <a:chExt cx="5832000" cy="4722762"/>
          </a:xfrm>
        </p:grpSpPr>
        <p:pic>
          <p:nvPicPr>
            <p:cNvPr id="6" name="圖片 5">
              <a:extLst>
                <a:ext uri="{FF2B5EF4-FFF2-40B4-BE49-F238E27FC236}">
                  <a16:creationId xmlns:a16="http://schemas.microsoft.com/office/drawing/2014/main" id="{90772228-6CD4-B64F-A9A7-4FE6694B3202}"/>
                </a:ext>
              </a:extLst>
            </p:cNvPr>
            <p:cNvPicPr>
              <a:picLocks noChangeAspect="1"/>
            </p:cNvPicPr>
            <p:nvPr/>
          </p:nvPicPr>
          <p:blipFill>
            <a:blip r:embed="rId2"/>
            <a:stretch>
              <a:fillRect/>
            </a:stretch>
          </p:blipFill>
          <p:spPr>
            <a:xfrm>
              <a:off x="3179999" y="1912082"/>
              <a:ext cx="5832000" cy="4199696"/>
            </a:xfrm>
            <a:prstGeom prst="rect">
              <a:avLst/>
            </a:prstGeom>
            <a:ln>
              <a:noFill/>
            </a:ln>
            <a:effectLst>
              <a:outerShdw blurRad="190500" algn="tl" rotWithShape="0">
                <a:srgbClr val="000000">
                  <a:alpha val="70000"/>
                </a:srgbClr>
              </a:outerShdw>
            </a:effectLst>
          </p:spPr>
        </p:pic>
        <p:pic>
          <p:nvPicPr>
            <p:cNvPr id="10" name="圖片 9">
              <a:extLst>
                <a:ext uri="{FF2B5EF4-FFF2-40B4-BE49-F238E27FC236}">
                  <a16:creationId xmlns:a16="http://schemas.microsoft.com/office/drawing/2014/main" id="{AE7C5C98-F6DF-0041-A80D-0E295CB373EA}"/>
                </a:ext>
              </a:extLst>
            </p:cNvPr>
            <p:cNvPicPr>
              <a:picLocks noChangeAspect="1"/>
            </p:cNvPicPr>
            <p:nvPr/>
          </p:nvPicPr>
          <p:blipFill>
            <a:blip r:embed="rId3"/>
            <a:stretch>
              <a:fillRect/>
            </a:stretch>
          </p:blipFill>
          <p:spPr>
            <a:xfrm>
              <a:off x="3179999" y="6077855"/>
              <a:ext cx="5832000" cy="556989"/>
            </a:xfrm>
            <a:prstGeom prst="rect">
              <a:avLst/>
            </a:prstGeom>
          </p:spPr>
        </p:pic>
      </p:grpSp>
      <p:sp>
        <p:nvSpPr>
          <p:cNvPr id="12" name="矩形 11">
            <a:extLst>
              <a:ext uri="{FF2B5EF4-FFF2-40B4-BE49-F238E27FC236}">
                <a16:creationId xmlns:a16="http://schemas.microsoft.com/office/drawing/2014/main" id="{793CCD75-8721-B747-9977-1F2508350804}"/>
              </a:ext>
            </a:extLst>
          </p:cNvPr>
          <p:cNvSpPr/>
          <p:nvPr/>
        </p:nvSpPr>
        <p:spPr>
          <a:xfrm>
            <a:off x="7730490" y="4609370"/>
            <a:ext cx="1097280" cy="408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0779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78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結果與討論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1516975" y="1226490"/>
            <a:ext cx="6867586" cy="461665"/>
          </a:xfrm>
          <a:prstGeom prst="rect">
            <a:avLst/>
          </a:prstGeom>
          <a:noFill/>
        </p:spPr>
        <p:txBody>
          <a:bodyPr wrap="none" rtlCol="0">
            <a:spAutoFit/>
          </a:bodyPr>
          <a:lstStyle/>
          <a:p>
            <a:r>
              <a:rPr kumimoji="1" lang="zh-TW" altLang="en-US" sz="2400" dirty="0">
                <a:latin typeface="Heiti SC Medium" pitchFamily="2" charset="-128"/>
                <a:ea typeface="Heiti SC Medium" pitchFamily="2" charset="-128"/>
              </a:rPr>
              <a:t>視覺化模擬輔助教學之感受 </a:t>
            </a:r>
            <a:r>
              <a:rPr kumimoji="1" lang="en-US" altLang="zh-TW" sz="2400" dirty="0" err="1">
                <a:latin typeface="Heiti SC Medium" pitchFamily="2" charset="-128"/>
                <a:ea typeface="Heiti SC Medium" pitchFamily="2" charset="-128"/>
              </a:rPr>
              <a:t>v.s</a:t>
            </a:r>
            <a:r>
              <a:rPr kumimoji="1" lang="zh-TW" altLang="en-US" sz="2400" dirty="0">
                <a:latin typeface="Heiti SC Medium" pitchFamily="2" charset="-128"/>
                <a:ea typeface="Heiti SC Medium" pitchFamily="2" charset="-128"/>
              </a:rPr>
              <a:t> 講述式教學之感受</a:t>
            </a:r>
          </a:p>
        </p:txBody>
      </p:sp>
      <p:pic>
        <p:nvPicPr>
          <p:cNvPr id="12" name="圖片 11">
            <a:extLst>
              <a:ext uri="{FF2B5EF4-FFF2-40B4-BE49-F238E27FC236}">
                <a16:creationId xmlns:a16="http://schemas.microsoft.com/office/drawing/2014/main" id="{A37F231F-04B1-4048-AFE8-88DCBBB28E59}"/>
              </a:ext>
            </a:extLst>
          </p:cNvPr>
          <p:cNvPicPr>
            <a:picLocks noChangeAspect="1"/>
          </p:cNvPicPr>
          <p:nvPr/>
        </p:nvPicPr>
        <p:blipFill>
          <a:blip r:embed="rId2"/>
          <a:stretch>
            <a:fillRect/>
          </a:stretch>
        </p:blipFill>
        <p:spPr>
          <a:xfrm>
            <a:off x="288209" y="1984005"/>
            <a:ext cx="5832000" cy="4737470"/>
          </a:xfrm>
          <a:prstGeom prst="rect">
            <a:avLst/>
          </a:prstGeom>
          <a:ln>
            <a:noFill/>
          </a:ln>
          <a:effectLst>
            <a:outerShdw blurRad="190500" algn="tl" rotWithShape="0">
              <a:srgbClr val="000000">
                <a:alpha val="70000"/>
              </a:srgbClr>
            </a:outerShdw>
          </a:effectLst>
        </p:spPr>
      </p:pic>
      <p:sp>
        <p:nvSpPr>
          <p:cNvPr id="13" name="矩形 12">
            <a:extLst>
              <a:ext uri="{FF2B5EF4-FFF2-40B4-BE49-F238E27FC236}">
                <a16:creationId xmlns:a16="http://schemas.microsoft.com/office/drawing/2014/main" id="{B0909791-B081-9B4E-9327-B7CB64992109}"/>
              </a:ext>
            </a:extLst>
          </p:cNvPr>
          <p:cNvSpPr/>
          <p:nvPr/>
        </p:nvSpPr>
        <p:spPr>
          <a:xfrm>
            <a:off x="4914900" y="4629150"/>
            <a:ext cx="1097280" cy="5372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4A386323-201D-B149-97D4-6C22D660A08D}"/>
              </a:ext>
            </a:extLst>
          </p:cNvPr>
          <p:cNvSpPr/>
          <p:nvPr/>
        </p:nvSpPr>
        <p:spPr>
          <a:xfrm>
            <a:off x="4914900" y="3078480"/>
            <a:ext cx="1097280" cy="5372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5" name="群組 14">
            <a:extLst>
              <a:ext uri="{FF2B5EF4-FFF2-40B4-BE49-F238E27FC236}">
                <a16:creationId xmlns:a16="http://schemas.microsoft.com/office/drawing/2014/main" id="{7155DA50-179A-C142-A4E0-5B9D7DF85587}"/>
              </a:ext>
            </a:extLst>
          </p:cNvPr>
          <p:cNvGrpSpPr/>
          <p:nvPr/>
        </p:nvGrpSpPr>
        <p:grpSpPr>
          <a:xfrm>
            <a:off x="6266099" y="2003522"/>
            <a:ext cx="5832000" cy="4722762"/>
            <a:chOff x="3179999" y="1912082"/>
            <a:chExt cx="5832000" cy="4722762"/>
          </a:xfrm>
        </p:grpSpPr>
        <p:pic>
          <p:nvPicPr>
            <p:cNvPr id="16" name="圖片 15">
              <a:extLst>
                <a:ext uri="{FF2B5EF4-FFF2-40B4-BE49-F238E27FC236}">
                  <a16:creationId xmlns:a16="http://schemas.microsoft.com/office/drawing/2014/main" id="{6C9335A1-FCAB-8947-9629-AFE11FBFCBD5}"/>
                </a:ext>
              </a:extLst>
            </p:cNvPr>
            <p:cNvPicPr>
              <a:picLocks noChangeAspect="1"/>
            </p:cNvPicPr>
            <p:nvPr/>
          </p:nvPicPr>
          <p:blipFill>
            <a:blip r:embed="rId3"/>
            <a:stretch>
              <a:fillRect/>
            </a:stretch>
          </p:blipFill>
          <p:spPr>
            <a:xfrm>
              <a:off x="3179999" y="1912082"/>
              <a:ext cx="5832000" cy="4199696"/>
            </a:xfrm>
            <a:prstGeom prst="rect">
              <a:avLst/>
            </a:prstGeom>
            <a:ln>
              <a:noFill/>
            </a:ln>
            <a:effectLst>
              <a:outerShdw blurRad="190500" algn="tl" rotWithShape="0">
                <a:srgbClr val="000000">
                  <a:alpha val="70000"/>
                </a:srgbClr>
              </a:outerShdw>
            </a:effectLst>
          </p:spPr>
        </p:pic>
        <p:pic>
          <p:nvPicPr>
            <p:cNvPr id="17" name="圖片 16">
              <a:extLst>
                <a:ext uri="{FF2B5EF4-FFF2-40B4-BE49-F238E27FC236}">
                  <a16:creationId xmlns:a16="http://schemas.microsoft.com/office/drawing/2014/main" id="{9ECB9EB0-430F-144A-A7D5-3520EA589366}"/>
                </a:ext>
              </a:extLst>
            </p:cNvPr>
            <p:cNvPicPr>
              <a:picLocks noChangeAspect="1"/>
            </p:cNvPicPr>
            <p:nvPr/>
          </p:nvPicPr>
          <p:blipFill>
            <a:blip r:embed="rId4"/>
            <a:stretch>
              <a:fillRect/>
            </a:stretch>
          </p:blipFill>
          <p:spPr>
            <a:xfrm>
              <a:off x="3179999" y="6077855"/>
              <a:ext cx="5832000" cy="556989"/>
            </a:xfrm>
            <a:prstGeom prst="rect">
              <a:avLst/>
            </a:prstGeom>
          </p:spPr>
        </p:pic>
      </p:grpSp>
      <p:sp>
        <p:nvSpPr>
          <p:cNvPr id="18" name="矩形 17">
            <a:extLst>
              <a:ext uri="{FF2B5EF4-FFF2-40B4-BE49-F238E27FC236}">
                <a16:creationId xmlns:a16="http://schemas.microsoft.com/office/drawing/2014/main" id="{D3BEDCE7-539B-6741-94F3-56907C4526B5}"/>
              </a:ext>
            </a:extLst>
          </p:cNvPr>
          <p:cNvSpPr/>
          <p:nvPr/>
        </p:nvSpPr>
        <p:spPr>
          <a:xfrm>
            <a:off x="10816590" y="4700810"/>
            <a:ext cx="1097280" cy="408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8138716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082EDA3-1D38-4548-9E21-9ECC56719ACA}"/>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A9D9F8A9-85CC-9747-8C61-DFE5886C8D5B}"/>
              </a:ext>
            </a:extLst>
          </p:cNvPr>
          <p:cNvSpPr>
            <a:spLocks noGrp="1"/>
          </p:cNvSpPr>
          <p:nvPr>
            <p:ph type="sldNum" sz="quarter" idx="12"/>
          </p:nvPr>
        </p:nvSpPr>
        <p:spPr/>
        <p:txBody>
          <a:bodyPr/>
          <a:lstStyle/>
          <a:p>
            <a:fld id="{699AC1C8-A825-2A49-89BC-7712B85039F8}" type="slidenum">
              <a:rPr kumimoji="1" lang="zh-TW" altLang="en-US" smtClean="0"/>
              <a:t>79</a:t>
            </a:fld>
            <a:endParaRPr kumimoji="1" lang="zh-TW" altLang="en-US"/>
          </a:p>
        </p:txBody>
      </p:sp>
      <p:sp>
        <p:nvSpPr>
          <p:cNvPr id="4" name="五邊形 3">
            <a:extLst>
              <a:ext uri="{FF2B5EF4-FFF2-40B4-BE49-F238E27FC236}">
                <a16:creationId xmlns:a16="http://schemas.microsoft.com/office/drawing/2014/main" id="{1E5A397E-6CCE-984D-8045-D2F01333067F}"/>
              </a:ext>
            </a:extLst>
          </p:cNvPr>
          <p:cNvSpPr/>
          <p:nvPr/>
        </p:nvSpPr>
        <p:spPr>
          <a:xfrm>
            <a:off x="4918710"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研究方法</a:t>
            </a:r>
          </a:p>
        </p:txBody>
      </p:sp>
      <p:sp>
        <p:nvSpPr>
          <p:cNvPr id="5" name="五邊形 4">
            <a:extLst>
              <a:ext uri="{FF2B5EF4-FFF2-40B4-BE49-F238E27FC236}">
                <a16:creationId xmlns:a16="http://schemas.microsoft.com/office/drawing/2014/main" id="{21D8852E-E17F-154F-8058-5898729086DF}"/>
              </a:ext>
            </a:extLst>
          </p:cNvPr>
          <p:cNvSpPr/>
          <p:nvPr/>
        </p:nvSpPr>
        <p:spPr>
          <a:xfrm>
            <a:off x="7393305" y="0"/>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結果與討論</a:t>
            </a:r>
          </a:p>
        </p:txBody>
      </p:sp>
      <p:sp>
        <p:nvSpPr>
          <p:cNvPr id="6" name="五邊形 5">
            <a:extLst>
              <a:ext uri="{FF2B5EF4-FFF2-40B4-BE49-F238E27FC236}">
                <a16:creationId xmlns:a16="http://schemas.microsoft.com/office/drawing/2014/main" id="{C74F18BA-709F-8940-BF74-BF0FEF9DD9F6}"/>
              </a:ext>
            </a:extLst>
          </p:cNvPr>
          <p:cNvSpPr/>
          <p:nvPr/>
        </p:nvSpPr>
        <p:spPr>
          <a:xfrm>
            <a:off x="2444115"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文獻探討</a:t>
            </a:r>
          </a:p>
        </p:txBody>
      </p:sp>
      <p:sp>
        <p:nvSpPr>
          <p:cNvPr id="7" name="五邊形 6">
            <a:extLst>
              <a:ext uri="{FF2B5EF4-FFF2-40B4-BE49-F238E27FC236}">
                <a16:creationId xmlns:a16="http://schemas.microsoft.com/office/drawing/2014/main" id="{A4CF223A-3FFF-1348-BD46-9718A6D9E427}"/>
              </a:ext>
            </a:extLst>
          </p:cNvPr>
          <p:cNvSpPr/>
          <p:nvPr/>
        </p:nvSpPr>
        <p:spPr>
          <a:xfrm>
            <a:off x="-30480" y="-3"/>
            <a:ext cx="2354580" cy="1002101"/>
          </a:xfrm>
          <a:prstGeom prst="homePlate">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lumMod val="50000"/>
                    <a:lumOff val="50000"/>
                  </a:schemeClr>
                </a:solidFill>
                <a:latin typeface="Heiti SC Medium" pitchFamily="2" charset="-128"/>
                <a:ea typeface="Heiti SC Medium" pitchFamily="2" charset="-128"/>
              </a:rPr>
              <a:t>緒論</a:t>
            </a:r>
          </a:p>
        </p:txBody>
      </p:sp>
      <p:sp>
        <p:nvSpPr>
          <p:cNvPr id="8" name="五邊形 7">
            <a:extLst>
              <a:ext uri="{FF2B5EF4-FFF2-40B4-BE49-F238E27FC236}">
                <a16:creationId xmlns:a16="http://schemas.microsoft.com/office/drawing/2014/main" id="{0ECC897E-49C2-074F-A1F3-61A3B08B1F21}"/>
              </a:ext>
            </a:extLst>
          </p:cNvPr>
          <p:cNvSpPr/>
          <p:nvPr/>
        </p:nvSpPr>
        <p:spPr>
          <a:xfrm>
            <a:off x="9867900" y="0"/>
            <a:ext cx="2324100" cy="1002101"/>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9" name="矩形 2">
            <a:extLst>
              <a:ext uri="{FF2B5EF4-FFF2-40B4-BE49-F238E27FC236}">
                <a16:creationId xmlns:a16="http://schemas.microsoft.com/office/drawing/2014/main" id="{0DA2DFF3-05A2-0846-8A75-7FF89C77C21C}"/>
              </a:ext>
            </a:extLst>
          </p:cNvPr>
          <p:cNvSpPr/>
          <p:nvPr/>
        </p:nvSpPr>
        <p:spPr>
          <a:xfrm>
            <a:off x="3998648" y="1434344"/>
            <a:ext cx="4098989" cy="1306365"/>
          </a:xfrm>
          <a:custGeom>
            <a:avLst/>
            <a:gdLst>
              <a:gd name="connsiteX0" fmla="*/ 0 w 7305675"/>
              <a:gd name="connsiteY0" fmla="*/ 0 h 1245870"/>
              <a:gd name="connsiteX1" fmla="*/ 7305675 w 7305675"/>
              <a:gd name="connsiteY1" fmla="*/ 0 h 1245870"/>
              <a:gd name="connsiteX2" fmla="*/ 7305675 w 7305675"/>
              <a:gd name="connsiteY2" fmla="*/ 1245870 h 1245870"/>
              <a:gd name="connsiteX3" fmla="*/ 0 w 7305675"/>
              <a:gd name="connsiteY3" fmla="*/ 124587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245870"/>
              <a:gd name="connsiteX1" fmla="*/ 7305675 w 7305675"/>
              <a:gd name="connsiteY1" fmla="*/ 0 h 1245870"/>
              <a:gd name="connsiteX2" fmla="*/ 7305675 w 7305675"/>
              <a:gd name="connsiteY2" fmla="*/ 1245870 h 1245870"/>
              <a:gd name="connsiteX3" fmla="*/ 640080 w 7305675"/>
              <a:gd name="connsiteY3" fmla="*/ 1211580 h 1245870"/>
              <a:gd name="connsiteX4" fmla="*/ 0 w 7305675"/>
              <a:gd name="connsiteY4" fmla="*/ 0 h 1245870"/>
              <a:gd name="connsiteX0" fmla="*/ 0 w 7305675"/>
              <a:gd name="connsiteY0" fmla="*/ 0 h 1517799"/>
              <a:gd name="connsiteX1" fmla="*/ 7305675 w 7305675"/>
              <a:gd name="connsiteY1" fmla="*/ 0 h 1517799"/>
              <a:gd name="connsiteX2" fmla="*/ 7305675 w 7305675"/>
              <a:gd name="connsiteY2" fmla="*/ 1245870 h 1517799"/>
              <a:gd name="connsiteX3" fmla="*/ 640080 w 7305675"/>
              <a:gd name="connsiteY3" fmla="*/ 1211580 h 1517799"/>
              <a:gd name="connsiteX4" fmla="*/ 0 w 7305675"/>
              <a:gd name="connsiteY4" fmla="*/ 0 h 1517799"/>
              <a:gd name="connsiteX0" fmla="*/ 167019 w 7472694"/>
              <a:gd name="connsiteY0" fmla="*/ 0 h 1517799"/>
              <a:gd name="connsiteX1" fmla="*/ 7472694 w 7472694"/>
              <a:gd name="connsiteY1" fmla="*/ 0 h 1517799"/>
              <a:gd name="connsiteX2" fmla="*/ 7472694 w 7472694"/>
              <a:gd name="connsiteY2" fmla="*/ 1245870 h 1517799"/>
              <a:gd name="connsiteX3" fmla="*/ 807099 w 7472694"/>
              <a:gd name="connsiteY3" fmla="*/ 1211580 h 1517799"/>
              <a:gd name="connsiteX4" fmla="*/ 167019 w 7472694"/>
              <a:gd name="connsiteY4" fmla="*/ 0 h 1517799"/>
              <a:gd name="connsiteX0" fmla="*/ 162611 w 7468286"/>
              <a:gd name="connsiteY0" fmla="*/ 0 h 1798802"/>
              <a:gd name="connsiteX1" fmla="*/ 7468286 w 7468286"/>
              <a:gd name="connsiteY1" fmla="*/ 0 h 1798802"/>
              <a:gd name="connsiteX2" fmla="*/ 7468286 w 7468286"/>
              <a:gd name="connsiteY2" fmla="*/ 1245870 h 1798802"/>
              <a:gd name="connsiteX3" fmla="*/ 825551 w 7468286"/>
              <a:gd name="connsiteY3" fmla="*/ 1565910 h 1798802"/>
              <a:gd name="connsiteX4" fmla="*/ 162611 w 7468286"/>
              <a:gd name="connsiteY4" fmla="*/ 0 h 1798802"/>
              <a:gd name="connsiteX0" fmla="*/ 162611 w 7468286"/>
              <a:gd name="connsiteY0" fmla="*/ 0 h 1609048"/>
              <a:gd name="connsiteX1" fmla="*/ 7468286 w 7468286"/>
              <a:gd name="connsiteY1" fmla="*/ 0 h 1609048"/>
              <a:gd name="connsiteX2" fmla="*/ 7468286 w 7468286"/>
              <a:gd name="connsiteY2" fmla="*/ 1245870 h 1609048"/>
              <a:gd name="connsiteX3" fmla="*/ 825551 w 7468286"/>
              <a:gd name="connsiteY3" fmla="*/ 1565910 h 1609048"/>
              <a:gd name="connsiteX4" fmla="*/ 162611 w 7468286"/>
              <a:gd name="connsiteY4" fmla="*/ 0 h 1609048"/>
              <a:gd name="connsiteX0" fmla="*/ 162611 w 7468286"/>
              <a:gd name="connsiteY0" fmla="*/ 0 h 1612270"/>
              <a:gd name="connsiteX1" fmla="*/ 7468286 w 7468286"/>
              <a:gd name="connsiteY1" fmla="*/ 0 h 1612270"/>
              <a:gd name="connsiteX2" fmla="*/ 6816776 w 7468286"/>
              <a:gd name="connsiteY2" fmla="*/ 1291590 h 1612270"/>
              <a:gd name="connsiteX3" fmla="*/ 825551 w 7468286"/>
              <a:gd name="connsiteY3" fmla="*/ 1565910 h 1612270"/>
              <a:gd name="connsiteX4" fmla="*/ 162611 w 7468286"/>
              <a:gd name="connsiteY4" fmla="*/ 0 h 1612270"/>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851498"/>
              <a:gd name="connsiteX1" fmla="*/ 7468286 w 7468286"/>
              <a:gd name="connsiteY1" fmla="*/ 0 h 1851498"/>
              <a:gd name="connsiteX2" fmla="*/ 6816776 w 7468286"/>
              <a:gd name="connsiteY2" fmla="*/ 1291590 h 1851498"/>
              <a:gd name="connsiteX3" fmla="*/ 825551 w 7468286"/>
              <a:gd name="connsiteY3" fmla="*/ 1565910 h 1851498"/>
              <a:gd name="connsiteX4" fmla="*/ 162611 w 7468286"/>
              <a:gd name="connsiteY4" fmla="*/ 0 h 1851498"/>
              <a:gd name="connsiteX0" fmla="*/ 162611 w 7468286"/>
              <a:gd name="connsiteY0" fmla="*/ 0 h 1642846"/>
              <a:gd name="connsiteX1" fmla="*/ 7468286 w 7468286"/>
              <a:gd name="connsiteY1" fmla="*/ 0 h 1642846"/>
              <a:gd name="connsiteX2" fmla="*/ 6816776 w 7468286"/>
              <a:gd name="connsiteY2" fmla="*/ 1291590 h 1642846"/>
              <a:gd name="connsiteX3" fmla="*/ 3914509 w 7468286"/>
              <a:gd name="connsiteY3" fmla="*/ 1125219 h 1642846"/>
              <a:gd name="connsiteX4" fmla="*/ 825551 w 7468286"/>
              <a:gd name="connsiteY4" fmla="*/ 1565910 h 1642846"/>
              <a:gd name="connsiteX5" fmla="*/ 162611 w 7468286"/>
              <a:gd name="connsiteY5" fmla="*/ 0 h 1642846"/>
              <a:gd name="connsiteX0" fmla="*/ 162611 w 6885500"/>
              <a:gd name="connsiteY0" fmla="*/ 0 h 1642846"/>
              <a:gd name="connsiteX1" fmla="*/ 6313856 w 6885500"/>
              <a:gd name="connsiteY1" fmla="*/ 22860 h 1642846"/>
              <a:gd name="connsiteX2" fmla="*/ 6816776 w 6885500"/>
              <a:gd name="connsiteY2" fmla="*/ 1291590 h 1642846"/>
              <a:gd name="connsiteX3" fmla="*/ 3914509 w 6885500"/>
              <a:gd name="connsiteY3" fmla="*/ 1125219 h 1642846"/>
              <a:gd name="connsiteX4" fmla="*/ 825551 w 6885500"/>
              <a:gd name="connsiteY4" fmla="*/ 1565910 h 1642846"/>
              <a:gd name="connsiteX5" fmla="*/ 162611 w 6885500"/>
              <a:gd name="connsiteY5" fmla="*/ 0 h 1642846"/>
              <a:gd name="connsiteX0" fmla="*/ 162611 w 7010442"/>
              <a:gd name="connsiteY0" fmla="*/ 0 h 1642846"/>
              <a:gd name="connsiteX1" fmla="*/ 6313856 w 7010442"/>
              <a:gd name="connsiteY1" fmla="*/ 22860 h 1642846"/>
              <a:gd name="connsiteX2" fmla="*/ 6816776 w 7010442"/>
              <a:gd name="connsiteY2" fmla="*/ 1291590 h 1642846"/>
              <a:gd name="connsiteX3" fmla="*/ 3914509 w 7010442"/>
              <a:gd name="connsiteY3" fmla="*/ 1125219 h 1642846"/>
              <a:gd name="connsiteX4" fmla="*/ 825551 w 7010442"/>
              <a:gd name="connsiteY4" fmla="*/ 1565910 h 1642846"/>
              <a:gd name="connsiteX5" fmla="*/ 162611 w 7010442"/>
              <a:gd name="connsiteY5" fmla="*/ 0 h 1642846"/>
              <a:gd name="connsiteX0" fmla="*/ 162611 w 7010442"/>
              <a:gd name="connsiteY0" fmla="*/ 157593 h 1800439"/>
              <a:gd name="connsiteX1" fmla="*/ 6313856 w 7010442"/>
              <a:gd name="connsiteY1" fmla="*/ 180453 h 1800439"/>
              <a:gd name="connsiteX2" fmla="*/ 6816776 w 7010442"/>
              <a:gd name="connsiteY2" fmla="*/ 1449183 h 1800439"/>
              <a:gd name="connsiteX3" fmla="*/ 3914509 w 7010442"/>
              <a:gd name="connsiteY3" fmla="*/ 1282812 h 1800439"/>
              <a:gd name="connsiteX4" fmla="*/ 825551 w 7010442"/>
              <a:gd name="connsiteY4" fmla="*/ 1723503 h 1800439"/>
              <a:gd name="connsiteX5" fmla="*/ 162611 w 7010442"/>
              <a:gd name="connsiteY5" fmla="*/ 157593 h 1800439"/>
              <a:gd name="connsiteX0" fmla="*/ 450734 w 6567045"/>
              <a:gd name="connsiteY0" fmla="*/ 349441 h 1752257"/>
              <a:gd name="connsiteX1" fmla="*/ 5870459 w 6567045"/>
              <a:gd name="connsiteY1" fmla="*/ 132271 h 1752257"/>
              <a:gd name="connsiteX2" fmla="*/ 6373379 w 6567045"/>
              <a:gd name="connsiteY2" fmla="*/ 1401001 h 1752257"/>
              <a:gd name="connsiteX3" fmla="*/ 3471112 w 6567045"/>
              <a:gd name="connsiteY3" fmla="*/ 1234630 h 1752257"/>
              <a:gd name="connsiteX4" fmla="*/ 382154 w 6567045"/>
              <a:gd name="connsiteY4" fmla="*/ 1675321 h 1752257"/>
              <a:gd name="connsiteX5" fmla="*/ 450734 w 6567045"/>
              <a:gd name="connsiteY5" fmla="*/ 349441 h 1752257"/>
              <a:gd name="connsiteX0" fmla="*/ 450734 w 6567045"/>
              <a:gd name="connsiteY0" fmla="*/ 533680 h 1936496"/>
              <a:gd name="connsiteX1" fmla="*/ 5870459 w 6567045"/>
              <a:gd name="connsiteY1" fmla="*/ 316510 h 1936496"/>
              <a:gd name="connsiteX2" fmla="*/ 6373379 w 6567045"/>
              <a:gd name="connsiteY2" fmla="*/ 1585240 h 1936496"/>
              <a:gd name="connsiteX3" fmla="*/ 3471112 w 6567045"/>
              <a:gd name="connsiteY3" fmla="*/ 1418869 h 1936496"/>
              <a:gd name="connsiteX4" fmla="*/ 382154 w 6567045"/>
              <a:gd name="connsiteY4" fmla="*/ 1859560 h 1936496"/>
              <a:gd name="connsiteX5" fmla="*/ 450734 w 6567045"/>
              <a:gd name="connsiteY5" fmla="*/ 533680 h 1936496"/>
              <a:gd name="connsiteX0" fmla="*/ 899049 w 6421000"/>
              <a:gd name="connsiteY0" fmla="*/ 533680 h 1936496"/>
              <a:gd name="connsiteX1" fmla="*/ 5724414 w 6421000"/>
              <a:gd name="connsiteY1" fmla="*/ 316510 h 1936496"/>
              <a:gd name="connsiteX2" fmla="*/ 6227334 w 6421000"/>
              <a:gd name="connsiteY2" fmla="*/ 1585240 h 1936496"/>
              <a:gd name="connsiteX3" fmla="*/ 3325067 w 6421000"/>
              <a:gd name="connsiteY3" fmla="*/ 1418869 h 1936496"/>
              <a:gd name="connsiteX4" fmla="*/ 236109 w 6421000"/>
              <a:gd name="connsiteY4" fmla="*/ 1859560 h 1936496"/>
              <a:gd name="connsiteX5" fmla="*/ 899049 w 6421000"/>
              <a:gd name="connsiteY5" fmla="*/ 533680 h 1936496"/>
              <a:gd name="connsiteX0" fmla="*/ 785658 w 6307609"/>
              <a:gd name="connsiteY0" fmla="*/ 533680 h 1936496"/>
              <a:gd name="connsiteX1" fmla="*/ 5611023 w 6307609"/>
              <a:gd name="connsiteY1" fmla="*/ 316510 h 1936496"/>
              <a:gd name="connsiteX2" fmla="*/ 6113943 w 6307609"/>
              <a:gd name="connsiteY2" fmla="*/ 1585240 h 1936496"/>
              <a:gd name="connsiteX3" fmla="*/ 3211676 w 6307609"/>
              <a:gd name="connsiteY3" fmla="*/ 1418869 h 1936496"/>
              <a:gd name="connsiteX4" fmla="*/ 122718 w 6307609"/>
              <a:gd name="connsiteY4" fmla="*/ 1859560 h 1936496"/>
              <a:gd name="connsiteX5" fmla="*/ 785658 w 6307609"/>
              <a:gd name="connsiteY5" fmla="*/ 533680 h 1936496"/>
              <a:gd name="connsiteX0" fmla="*/ 610747 w 6132698"/>
              <a:gd name="connsiteY0" fmla="*/ 533680 h 1843321"/>
              <a:gd name="connsiteX1" fmla="*/ 5436112 w 6132698"/>
              <a:gd name="connsiteY1" fmla="*/ 316510 h 1843321"/>
              <a:gd name="connsiteX2" fmla="*/ 5939032 w 6132698"/>
              <a:gd name="connsiteY2" fmla="*/ 1585240 h 1843321"/>
              <a:gd name="connsiteX3" fmla="*/ 3036765 w 6132698"/>
              <a:gd name="connsiteY3" fmla="*/ 1418869 h 1843321"/>
              <a:gd name="connsiteX4" fmla="*/ 153547 w 6132698"/>
              <a:gd name="connsiteY4" fmla="*/ 1756690 h 1843321"/>
              <a:gd name="connsiteX5" fmla="*/ 610747 w 6132698"/>
              <a:gd name="connsiteY5" fmla="*/ 533680 h 1843321"/>
              <a:gd name="connsiteX0" fmla="*/ 610747 w 6132698"/>
              <a:gd name="connsiteY0" fmla="*/ 533680 h 1916849"/>
              <a:gd name="connsiteX1" fmla="*/ 5436112 w 6132698"/>
              <a:gd name="connsiteY1" fmla="*/ 316510 h 1916849"/>
              <a:gd name="connsiteX2" fmla="*/ 5939032 w 6132698"/>
              <a:gd name="connsiteY2" fmla="*/ 1585240 h 1916849"/>
              <a:gd name="connsiteX3" fmla="*/ 3036765 w 6132698"/>
              <a:gd name="connsiteY3" fmla="*/ 1418869 h 1916849"/>
              <a:gd name="connsiteX4" fmla="*/ 153547 w 6132698"/>
              <a:gd name="connsiteY4" fmla="*/ 1756690 h 1916849"/>
              <a:gd name="connsiteX5" fmla="*/ 610747 w 6132698"/>
              <a:gd name="connsiteY5" fmla="*/ 533680 h 1916849"/>
              <a:gd name="connsiteX0" fmla="*/ 610747 w 6153928"/>
              <a:gd name="connsiteY0" fmla="*/ 533680 h 1916849"/>
              <a:gd name="connsiteX1" fmla="*/ 5436112 w 6153928"/>
              <a:gd name="connsiteY1" fmla="*/ 316510 h 1916849"/>
              <a:gd name="connsiteX2" fmla="*/ 5939032 w 6153928"/>
              <a:gd name="connsiteY2" fmla="*/ 1585240 h 1916849"/>
              <a:gd name="connsiteX3" fmla="*/ 3036765 w 6153928"/>
              <a:gd name="connsiteY3" fmla="*/ 1418869 h 1916849"/>
              <a:gd name="connsiteX4" fmla="*/ 153547 w 6153928"/>
              <a:gd name="connsiteY4" fmla="*/ 1756690 h 1916849"/>
              <a:gd name="connsiteX5" fmla="*/ 610747 w 6153928"/>
              <a:gd name="connsiteY5" fmla="*/ 533680 h 1916849"/>
              <a:gd name="connsiteX0" fmla="*/ 610747 w 6153928"/>
              <a:gd name="connsiteY0" fmla="*/ 520385 h 1903554"/>
              <a:gd name="connsiteX1" fmla="*/ 5436112 w 6153928"/>
              <a:gd name="connsiteY1" fmla="*/ 303215 h 1903554"/>
              <a:gd name="connsiteX2" fmla="*/ 5939032 w 6153928"/>
              <a:gd name="connsiteY2" fmla="*/ 1571945 h 1903554"/>
              <a:gd name="connsiteX3" fmla="*/ 3036765 w 6153928"/>
              <a:gd name="connsiteY3" fmla="*/ 1405574 h 1903554"/>
              <a:gd name="connsiteX4" fmla="*/ 153547 w 6153928"/>
              <a:gd name="connsiteY4" fmla="*/ 1743395 h 1903554"/>
              <a:gd name="connsiteX5" fmla="*/ 610747 w 6153928"/>
              <a:gd name="connsiteY5" fmla="*/ 520385 h 1903554"/>
              <a:gd name="connsiteX0" fmla="*/ 610747 w 6228959"/>
              <a:gd name="connsiteY0" fmla="*/ 520385 h 1903554"/>
              <a:gd name="connsiteX1" fmla="*/ 5436112 w 6228959"/>
              <a:gd name="connsiteY1" fmla="*/ 303215 h 1903554"/>
              <a:gd name="connsiteX2" fmla="*/ 5939032 w 6228959"/>
              <a:gd name="connsiteY2" fmla="*/ 1571945 h 1903554"/>
              <a:gd name="connsiteX3" fmla="*/ 3036765 w 6228959"/>
              <a:gd name="connsiteY3" fmla="*/ 1405574 h 1903554"/>
              <a:gd name="connsiteX4" fmla="*/ 153547 w 6228959"/>
              <a:gd name="connsiteY4" fmla="*/ 1743395 h 1903554"/>
              <a:gd name="connsiteX5" fmla="*/ 610747 w 6228959"/>
              <a:gd name="connsiteY5" fmla="*/ 520385 h 1903554"/>
              <a:gd name="connsiteX0" fmla="*/ 242580 w 5860792"/>
              <a:gd name="connsiteY0" fmla="*/ 520385 h 1729602"/>
              <a:gd name="connsiteX1" fmla="*/ 5067945 w 5860792"/>
              <a:gd name="connsiteY1" fmla="*/ 303215 h 1729602"/>
              <a:gd name="connsiteX2" fmla="*/ 5570865 w 5860792"/>
              <a:gd name="connsiteY2" fmla="*/ 1571945 h 1729602"/>
              <a:gd name="connsiteX3" fmla="*/ 2668598 w 5860792"/>
              <a:gd name="connsiteY3" fmla="*/ 1405574 h 1729602"/>
              <a:gd name="connsiteX4" fmla="*/ 374408 w 5860792"/>
              <a:gd name="connsiteY4" fmla="*/ 1533028 h 1729602"/>
              <a:gd name="connsiteX5" fmla="*/ 242580 w 5860792"/>
              <a:gd name="connsiteY5" fmla="*/ 520385 h 1729602"/>
              <a:gd name="connsiteX0" fmla="*/ 633793 w 5634928"/>
              <a:gd name="connsiteY0" fmla="*/ 425397 h 1844981"/>
              <a:gd name="connsiteX1" fmla="*/ 4842081 w 5634928"/>
              <a:gd name="connsiteY1" fmla="*/ 418594 h 1844981"/>
              <a:gd name="connsiteX2" fmla="*/ 5345001 w 5634928"/>
              <a:gd name="connsiteY2" fmla="*/ 1687324 h 1844981"/>
              <a:gd name="connsiteX3" fmla="*/ 2442734 w 5634928"/>
              <a:gd name="connsiteY3" fmla="*/ 1520953 h 1844981"/>
              <a:gd name="connsiteX4" fmla="*/ 148544 w 5634928"/>
              <a:gd name="connsiteY4" fmla="*/ 1648407 h 1844981"/>
              <a:gd name="connsiteX5" fmla="*/ 633793 w 5634928"/>
              <a:gd name="connsiteY5" fmla="*/ 425397 h 1844981"/>
              <a:gd name="connsiteX0" fmla="*/ 633793 w 5498655"/>
              <a:gd name="connsiteY0" fmla="*/ 414770 h 1834354"/>
              <a:gd name="connsiteX1" fmla="*/ 4140858 w 5498655"/>
              <a:gd name="connsiteY1" fmla="*/ 436016 h 1834354"/>
              <a:gd name="connsiteX2" fmla="*/ 5345001 w 5498655"/>
              <a:gd name="connsiteY2" fmla="*/ 1676697 h 1834354"/>
              <a:gd name="connsiteX3" fmla="*/ 2442734 w 5498655"/>
              <a:gd name="connsiteY3" fmla="*/ 1510326 h 1834354"/>
              <a:gd name="connsiteX4" fmla="*/ 148544 w 5498655"/>
              <a:gd name="connsiteY4" fmla="*/ 1637780 h 1834354"/>
              <a:gd name="connsiteX5" fmla="*/ 633793 w 5498655"/>
              <a:gd name="connsiteY5" fmla="*/ 414770 h 1834354"/>
              <a:gd name="connsiteX0" fmla="*/ 633793 w 5508558"/>
              <a:gd name="connsiteY0" fmla="*/ 472519 h 1892103"/>
              <a:gd name="connsiteX1" fmla="*/ 4225004 w 5508558"/>
              <a:gd name="connsiteY1" fmla="*/ 353521 h 1892103"/>
              <a:gd name="connsiteX2" fmla="*/ 5345001 w 5508558"/>
              <a:gd name="connsiteY2" fmla="*/ 1734446 h 1892103"/>
              <a:gd name="connsiteX3" fmla="*/ 2442734 w 5508558"/>
              <a:gd name="connsiteY3" fmla="*/ 1568075 h 1892103"/>
              <a:gd name="connsiteX4" fmla="*/ 148544 w 5508558"/>
              <a:gd name="connsiteY4" fmla="*/ 1695529 h 1892103"/>
              <a:gd name="connsiteX5" fmla="*/ 633793 w 5508558"/>
              <a:gd name="connsiteY5" fmla="*/ 472519 h 1892103"/>
              <a:gd name="connsiteX0" fmla="*/ 633793 w 5508558"/>
              <a:gd name="connsiteY0" fmla="*/ 265671 h 1685255"/>
              <a:gd name="connsiteX1" fmla="*/ 2529798 w 5508558"/>
              <a:gd name="connsiteY1" fmla="*/ 106559 h 1685255"/>
              <a:gd name="connsiteX2" fmla="*/ 4225004 w 5508558"/>
              <a:gd name="connsiteY2" fmla="*/ 146673 h 1685255"/>
              <a:gd name="connsiteX3" fmla="*/ 5345001 w 5508558"/>
              <a:gd name="connsiteY3" fmla="*/ 1527598 h 1685255"/>
              <a:gd name="connsiteX4" fmla="*/ 2442734 w 5508558"/>
              <a:gd name="connsiteY4" fmla="*/ 1361227 h 1685255"/>
              <a:gd name="connsiteX5" fmla="*/ 148544 w 5508558"/>
              <a:gd name="connsiteY5" fmla="*/ 1488681 h 1685255"/>
              <a:gd name="connsiteX6" fmla="*/ 633793 w 5508558"/>
              <a:gd name="connsiteY6" fmla="*/ 265671 h 1685255"/>
              <a:gd name="connsiteX0" fmla="*/ 633793 w 4927203"/>
              <a:gd name="connsiteY0" fmla="*/ 265671 h 1685255"/>
              <a:gd name="connsiteX1" fmla="*/ 2529798 w 4927203"/>
              <a:gd name="connsiteY1" fmla="*/ 106559 h 1685255"/>
              <a:gd name="connsiteX2" fmla="*/ 4225004 w 4927203"/>
              <a:gd name="connsiteY2" fmla="*/ 146673 h 1685255"/>
              <a:gd name="connsiteX3" fmla="*/ 4587681 w 4927203"/>
              <a:gd name="connsiteY3" fmla="*/ 1527598 h 1685255"/>
              <a:gd name="connsiteX4" fmla="*/ 2442734 w 4927203"/>
              <a:gd name="connsiteY4" fmla="*/ 1361227 h 1685255"/>
              <a:gd name="connsiteX5" fmla="*/ 148544 w 4927203"/>
              <a:gd name="connsiteY5" fmla="*/ 1488681 h 1685255"/>
              <a:gd name="connsiteX6" fmla="*/ 633793 w 4927203"/>
              <a:gd name="connsiteY6" fmla="*/ 265671 h 1685255"/>
              <a:gd name="connsiteX0" fmla="*/ 633793 w 5007623"/>
              <a:gd name="connsiteY0" fmla="*/ 230106 h 1649690"/>
              <a:gd name="connsiteX1" fmla="*/ 2529798 w 5007623"/>
              <a:gd name="connsiteY1" fmla="*/ 70994 h 1649690"/>
              <a:gd name="connsiteX2" fmla="*/ 4407322 w 5007623"/>
              <a:gd name="connsiteY2" fmla="*/ 167206 h 1649690"/>
              <a:gd name="connsiteX3" fmla="*/ 4587681 w 5007623"/>
              <a:gd name="connsiteY3" fmla="*/ 1492033 h 1649690"/>
              <a:gd name="connsiteX4" fmla="*/ 2442734 w 5007623"/>
              <a:gd name="connsiteY4" fmla="*/ 1325662 h 1649690"/>
              <a:gd name="connsiteX5" fmla="*/ 148544 w 5007623"/>
              <a:gd name="connsiteY5" fmla="*/ 1453116 h 1649690"/>
              <a:gd name="connsiteX6" fmla="*/ 633793 w 5007623"/>
              <a:gd name="connsiteY6" fmla="*/ 230106 h 1649690"/>
              <a:gd name="connsiteX0" fmla="*/ 633793 w 4919584"/>
              <a:gd name="connsiteY0" fmla="*/ 230105 h 1649689"/>
              <a:gd name="connsiteX1" fmla="*/ 2529798 w 4919584"/>
              <a:gd name="connsiteY1" fmla="*/ 70993 h 1649689"/>
              <a:gd name="connsiteX2" fmla="*/ 4407322 w 4919584"/>
              <a:gd name="connsiteY2" fmla="*/ 167205 h 1649689"/>
              <a:gd name="connsiteX3" fmla="*/ 4587681 w 4919584"/>
              <a:gd name="connsiteY3" fmla="*/ 1492032 h 1649689"/>
              <a:gd name="connsiteX4" fmla="*/ 2442734 w 4919584"/>
              <a:gd name="connsiteY4" fmla="*/ 1325661 h 1649689"/>
              <a:gd name="connsiteX5" fmla="*/ 148544 w 4919584"/>
              <a:gd name="connsiteY5" fmla="*/ 1453115 h 1649689"/>
              <a:gd name="connsiteX6" fmla="*/ 633793 w 4919584"/>
              <a:gd name="connsiteY6" fmla="*/ 230105 h 1649689"/>
              <a:gd name="connsiteX0" fmla="*/ 633793 w 4919584"/>
              <a:gd name="connsiteY0" fmla="*/ 183310 h 1602894"/>
              <a:gd name="connsiteX1" fmla="*/ 2445651 w 4919584"/>
              <a:gd name="connsiteY1" fmla="*/ 178468 h 1602894"/>
              <a:gd name="connsiteX2" fmla="*/ 4407322 w 4919584"/>
              <a:gd name="connsiteY2" fmla="*/ 120410 h 1602894"/>
              <a:gd name="connsiteX3" fmla="*/ 4587681 w 4919584"/>
              <a:gd name="connsiteY3" fmla="*/ 1445237 h 1602894"/>
              <a:gd name="connsiteX4" fmla="*/ 2442734 w 4919584"/>
              <a:gd name="connsiteY4" fmla="*/ 1278866 h 1602894"/>
              <a:gd name="connsiteX5" fmla="*/ 148544 w 4919584"/>
              <a:gd name="connsiteY5" fmla="*/ 1406320 h 1602894"/>
              <a:gd name="connsiteX6" fmla="*/ 633793 w 4919584"/>
              <a:gd name="connsiteY6" fmla="*/ 183310 h 1602894"/>
              <a:gd name="connsiteX0" fmla="*/ 375248 w 5011651"/>
              <a:gd name="connsiteY0" fmla="*/ 155261 h 1602894"/>
              <a:gd name="connsiteX1" fmla="*/ 2537718 w 5011651"/>
              <a:gd name="connsiteY1" fmla="*/ 178468 h 1602894"/>
              <a:gd name="connsiteX2" fmla="*/ 4499389 w 5011651"/>
              <a:gd name="connsiteY2" fmla="*/ 120410 h 1602894"/>
              <a:gd name="connsiteX3" fmla="*/ 4679748 w 5011651"/>
              <a:gd name="connsiteY3" fmla="*/ 1445237 h 1602894"/>
              <a:gd name="connsiteX4" fmla="*/ 2534801 w 5011651"/>
              <a:gd name="connsiteY4" fmla="*/ 1278866 h 1602894"/>
              <a:gd name="connsiteX5" fmla="*/ 240611 w 5011651"/>
              <a:gd name="connsiteY5" fmla="*/ 1406320 h 1602894"/>
              <a:gd name="connsiteX6" fmla="*/ 375248 w 5011651"/>
              <a:gd name="connsiteY6" fmla="*/ 155261 h 1602894"/>
              <a:gd name="connsiteX0" fmla="*/ 393002 w 5029405"/>
              <a:gd name="connsiteY0" fmla="*/ 155261 h 1602894"/>
              <a:gd name="connsiteX1" fmla="*/ 2555472 w 5029405"/>
              <a:gd name="connsiteY1" fmla="*/ 178468 h 1602894"/>
              <a:gd name="connsiteX2" fmla="*/ 4517143 w 5029405"/>
              <a:gd name="connsiteY2" fmla="*/ 120410 h 1602894"/>
              <a:gd name="connsiteX3" fmla="*/ 4697502 w 5029405"/>
              <a:gd name="connsiteY3" fmla="*/ 1445237 h 1602894"/>
              <a:gd name="connsiteX4" fmla="*/ 2552555 w 5029405"/>
              <a:gd name="connsiteY4" fmla="*/ 1278866 h 1602894"/>
              <a:gd name="connsiteX5" fmla="*/ 258365 w 5029405"/>
              <a:gd name="connsiteY5" fmla="*/ 1406320 h 1602894"/>
              <a:gd name="connsiteX6" fmla="*/ 393002 w 5029405"/>
              <a:gd name="connsiteY6" fmla="*/ 155261 h 16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9405" h="1602894">
                <a:moveTo>
                  <a:pt x="393002" y="155261"/>
                </a:moveTo>
                <a:cubicBezTo>
                  <a:pt x="775853" y="-131190"/>
                  <a:pt x="1956937" y="198301"/>
                  <a:pt x="2555472" y="178468"/>
                </a:cubicBezTo>
                <a:cubicBezTo>
                  <a:pt x="3154007" y="158635"/>
                  <a:pt x="4033918" y="-172528"/>
                  <a:pt x="4517143" y="120410"/>
                </a:cubicBezTo>
                <a:cubicBezTo>
                  <a:pt x="5110523" y="609071"/>
                  <a:pt x="5211852" y="1163297"/>
                  <a:pt x="4697502" y="1445237"/>
                </a:cubicBezTo>
                <a:cubicBezTo>
                  <a:pt x="4105206" y="1750883"/>
                  <a:pt x="3551092" y="1233146"/>
                  <a:pt x="2552555" y="1278866"/>
                </a:cubicBezTo>
                <a:cubicBezTo>
                  <a:pt x="1554018" y="1324586"/>
                  <a:pt x="1043701" y="1894847"/>
                  <a:pt x="258365" y="1406320"/>
                </a:cubicBezTo>
                <a:cubicBezTo>
                  <a:pt x="-137875" y="888160"/>
                  <a:pt x="-66956" y="559611"/>
                  <a:pt x="393002" y="155261"/>
                </a:cubicBezTo>
                <a:close/>
              </a:path>
            </a:pathLst>
          </a:cu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3200" dirty="0">
              <a:solidFill>
                <a:schemeClr val="tx1"/>
              </a:solidFill>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80C57337-9F2C-3A4C-8F43-43D94FFCBDAF}"/>
              </a:ext>
            </a:extLst>
          </p:cNvPr>
          <p:cNvSpPr txBox="1"/>
          <p:nvPr/>
        </p:nvSpPr>
        <p:spPr>
          <a:xfrm>
            <a:off x="4977745" y="1711374"/>
            <a:ext cx="2236510" cy="584775"/>
          </a:xfrm>
          <a:prstGeom prst="rect">
            <a:avLst/>
          </a:prstGeom>
          <a:noFill/>
        </p:spPr>
        <p:txBody>
          <a:bodyPr wrap="none" rtlCol="0">
            <a:spAutoFit/>
          </a:bodyPr>
          <a:lstStyle/>
          <a:p>
            <a:r>
              <a:rPr kumimoji="1" lang="zh-TW" altLang="en-US" sz="3200" dirty="0">
                <a:latin typeface="Heiti SC Medium" pitchFamily="2" charset="-128"/>
                <a:ea typeface="Heiti SC Medium" pitchFamily="2" charset="-128"/>
              </a:rPr>
              <a:t>結論與建議</a:t>
            </a:r>
          </a:p>
        </p:txBody>
      </p:sp>
      <p:sp>
        <p:nvSpPr>
          <p:cNvPr id="12" name="文字方塊 11">
            <a:extLst>
              <a:ext uri="{FF2B5EF4-FFF2-40B4-BE49-F238E27FC236}">
                <a16:creationId xmlns:a16="http://schemas.microsoft.com/office/drawing/2014/main" id="{BEE81CF7-B4B7-3144-B9B4-FEC72BD8A905}"/>
              </a:ext>
            </a:extLst>
          </p:cNvPr>
          <p:cNvSpPr txBox="1"/>
          <p:nvPr/>
        </p:nvSpPr>
        <p:spPr>
          <a:xfrm>
            <a:off x="5230857" y="3071619"/>
            <a:ext cx="1634569" cy="1077218"/>
          </a:xfrm>
          <a:prstGeom prst="rect">
            <a:avLst/>
          </a:prstGeom>
          <a:noFill/>
        </p:spPr>
        <p:txBody>
          <a:bodyPr wrap="square" rtlCol="0">
            <a:spAutoFit/>
          </a:bodyPr>
          <a:lstStyle/>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結論</a:t>
            </a:r>
            <a:endParaRPr kumimoji="1" lang="en-US" altLang="zh-TW" sz="3200" dirty="0">
              <a:latin typeface="Heiti SC Medium" pitchFamily="2" charset="-128"/>
              <a:ea typeface="Heiti SC Medium" pitchFamily="2" charset="-128"/>
            </a:endParaRPr>
          </a:p>
          <a:p>
            <a:r>
              <a:rPr kumimoji="1" lang="zh-TW" altLang="en-US" sz="3200" dirty="0">
                <a:solidFill>
                  <a:schemeClr val="accent4">
                    <a:lumMod val="60000"/>
                    <a:lumOff val="40000"/>
                  </a:schemeClr>
                </a:solidFill>
                <a:latin typeface="Heiti SC Medium" pitchFamily="2" charset="-128"/>
                <a:ea typeface="Heiti SC Medium" pitchFamily="2" charset="-128"/>
              </a:rPr>
              <a:t>▶︎ </a:t>
            </a:r>
            <a:r>
              <a:rPr kumimoji="1" lang="zh-TW" altLang="en-US" sz="3200" dirty="0">
                <a:latin typeface="Heiti SC Medium" pitchFamily="2" charset="-128"/>
                <a:ea typeface="Heiti SC Medium" pitchFamily="2" charset="-128"/>
              </a:rPr>
              <a:t>建議</a:t>
            </a:r>
            <a:endParaRPr kumimoji="1" lang="en-US" altLang="zh-TW" sz="3200" dirty="0">
              <a:latin typeface="Heiti SC Medium" pitchFamily="2" charset="-128"/>
              <a:ea typeface="Heiti SC Medium" pitchFamily="2" charset="-128"/>
            </a:endParaRPr>
          </a:p>
        </p:txBody>
      </p:sp>
    </p:spTree>
    <p:extLst>
      <p:ext uri="{BB962C8B-B14F-4D97-AF65-F5344CB8AC3E}">
        <p14:creationId xmlns:p14="http://schemas.microsoft.com/office/powerpoint/2010/main" val="3058217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A05A0FC4-D2E8-7B45-98EF-62A1F65D19C4}"/>
              </a:ext>
            </a:extLst>
          </p:cNvPr>
          <p:cNvSpPr txBox="1"/>
          <p:nvPr/>
        </p:nvSpPr>
        <p:spPr>
          <a:xfrm>
            <a:off x="740486" y="1990090"/>
            <a:ext cx="10711027" cy="1754326"/>
          </a:xfrm>
          <a:prstGeom prst="rect">
            <a:avLst/>
          </a:prstGeom>
          <a:noFill/>
        </p:spPr>
        <p:txBody>
          <a:bodyPr wrap="square">
            <a:spAutoFit/>
          </a:bodyPr>
          <a:lstStyle/>
          <a:p>
            <a:r>
              <a:rPr lang="zh-TW" altLang="zh-TW" sz="2400" kern="0" dirty="0">
                <a:effectLst/>
                <a:latin typeface="Heiti SC Medium" pitchFamily="2" charset="-128"/>
                <a:ea typeface="Heiti SC Medium" pitchFamily="2" charset="-128"/>
                <a:cs typeface="Times New Roman" panose="02020603050405020304" pitchFamily="18" charset="0"/>
              </a:rPr>
              <a:t>目前</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人工智慧教育相關研究</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教學對象多數為大學或研究所學生</a:t>
            </a:r>
            <a:endParaRPr lang="en-US" altLang="zh-TW" sz="2400" kern="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kern="0" dirty="0">
                <a:effectLst/>
                <a:latin typeface="Heiti SC Medium" pitchFamily="2" charset="-128"/>
                <a:ea typeface="Heiti SC Medium" pitchFamily="2" charset="-128"/>
              </a:rPr>
              <a:t>(</a:t>
            </a:r>
            <a:r>
              <a:rPr lang="en-US" altLang="zh-TW" kern="0" dirty="0" err="1">
                <a:effectLst/>
                <a:latin typeface="Heiti SC Medium" pitchFamily="2" charset="-128"/>
                <a:ea typeface="Heiti SC Medium" pitchFamily="2" charset="-128"/>
              </a:rPr>
              <a:t>Barella</a:t>
            </a:r>
            <a:r>
              <a:rPr lang="en-US" altLang="zh-TW" kern="0" dirty="0">
                <a:effectLst/>
                <a:latin typeface="Heiti SC Medium" pitchFamily="2" charset="-128"/>
                <a:ea typeface="Heiti SC Medium" pitchFamily="2" charset="-128"/>
              </a:rPr>
              <a:t>, Valero, &amp; </a:t>
            </a:r>
            <a:r>
              <a:rPr lang="en-US" altLang="zh-TW" kern="0" dirty="0" err="1">
                <a:effectLst/>
                <a:latin typeface="Heiti SC Medium" pitchFamily="2" charset="-128"/>
                <a:ea typeface="Heiti SC Medium" pitchFamily="2" charset="-128"/>
              </a:rPr>
              <a:t>Carrascosa</a:t>
            </a:r>
            <a:r>
              <a:rPr lang="en-US" altLang="zh-TW" kern="0" dirty="0">
                <a:effectLst/>
                <a:latin typeface="Heiti SC Medium" pitchFamily="2" charset="-128"/>
                <a:ea typeface="Heiti SC Medium" pitchFamily="2" charset="-128"/>
              </a:rPr>
              <a:t>, 2008;</a:t>
            </a:r>
            <a:r>
              <a:rPr lang="zh-TW" altLang="en-US"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Cuéllar</a:t>
            </a:r>
            <a:r>
              <a:rPr lang="en-US" altLang="zh-TW"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and </a:t>
            </a:r>
            <a:r>
              <a:rPr lang="en-US" altLang="zh-TW" kern="0" dirty="0" err="1">
                <a:effectLst/>
                <a:latin typeface="Heiti SC Medium" pitchFamily="2" charset="-128"/>
                <a:ea typeface="Heiti SC Medium" pitchFamily="2" charset="-128"/>
              </a:rPr>
              <a:t>Pegalajar</a:t>
            </a:r>
            <a:r>
              <a:rPr lang="en-US" altLang="zh-TW" kern="0" dirty="0">
                <a:effectLst/>
                <a:latin typeface="Heiti SC Medium" pitchFamily="2" charset="-128"/>
                <a:ea typeface="Heiti SC Medium" pitchFamily="2" charset="-128"/>
              </a:rPr>
              <a:t>, 2014; Fernandes, 2016; </a:t>
            </a:r>
            <a:r>
              <a:rPr lang="en-US" altLang="zh-TW" kern="0" dirty="0" err="1">
                <a:effectLst/>
                <a:latin typeface="Heiti SC Medium" pitchFamily="2" charset="-128"/>
                <a:ea typeface="Heiti SC Medium" pitchFamily="2" charset="-128"/>
              </a:rPr>
              <a:t>Grivokostopoulou</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Hatzilygeroudis</a:t>
            </a:r>
            <a:r>
              <a:rPr lang="en-US" altLang="zh-TW" kern="0" dirty="0">
                <a:effectLst/>
                <a:latin typeface="Heiti SC Medium" pitchFamily="2" charset="-128"/>
                <a:ea typeface="Heiti SC Medium" pitchFamily="2" charset="-128"/>
              </a:rPr>
              <a:t>, 2014; </a:t>
            </a:r>
            <a:r>
              <a:rPr lang="en-US" altLang="zh-TW" kern="0" dirty="0" err="1">
                <a:effectLst/>
                <a:latin typeface="Heiti SC Medium" pitchFamily="2" charset="-128"/>
                <a:ea typeface="Heiti SC Medium" pitchFamily="2" charset="-128"/>
              </a:rPr>
              <a:t>Kochlán</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Hodon</a:t>
            </a:r>
            <a:r>
              <a:rPr lang="en-US" altLang="zh-TW" kern="0" dirty="0">
                <a:effectLst/>
                <a:latin typeface="Heiti SC Medium" pitchFamily="2" charset="-128"/>
                <a:ea typeface="Heiti SC Medium" pitchFamily="2" charset="-128"/>
              </a:rPr>
              <a:t>, 2014; Kumar, 2004; </a:t>
            </a:r>
            <a:r>
              <a:rPr lang="en-US" altLang="zh-TW" kern="0" dirty="0" err="1">
                <a:effectLst/>
                <a:latin typeface="Heiti SC Medium" pitchFamily="2" charset="-128"/>
                <a:ea typeface="Heiti SC Medium" pitchFamily="2" charset="-128"/>
              </a:rPr>
              <a:t>Marković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Kostić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Kovačević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&amp;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2015;</a:t>
            </a:r>
            <a:r>
              <a:rPr lang="zh-TW" altLang="en-US"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Yoon and Kim, 2015)</a:t>
            </a:r>
            <a:r>
              <a:rPr lang="zh-TW" altLang="zh-TW" dirty="0">
                <a:effectLst/>
                <a:latin typeface="Heiti SC Medium" pitchFamily="2" charset="-128"/>
                <a:ea typeface="Heiti SC Medium" pitchFamily="2" charset="-128"/>
              </a:rPr>
              <a:t> </a:t>
            </a:r>
            <a:r>
              <a:rPr lang="zh-TW" altLang="en-US" sz="2400" dirty="0">
                <a:effectLst/>
                <a:latin typeface="Heiti SC Medium" pitchFamily="2" charset="-128"/>
                <a:ea typeface="Heiti SC Medium" pitchFamily="2" charset="-128"/>
              </a:rPr>
              <a:t>。</a:t>
            </a:r>
            <a:endParaRPr lang="zh-TW" altLang="en-US" dirty="0">
              <a:latin typeface="Heiti SC Medium" pitchFamily="2" charset="-128"/>
              <a:ea typeface="Heiti SC Medium" pitchFamily="2" charset="-128"/>
            </a:endParaRPr>
          </a:p>
        </p:txBody>
      </p:sp>
    </p:spTree>
    <p:extLst>
      <p:ext uri="{BB962C8B-B14F-4D97-AF65-F5344CB8AC3E}">
        <p14:creationId xmlns:p14="http://schemas.microsoft.com/office/powerpoint/2010/main" val="571470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80</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結論</a:t>
            </a:r>
          </a:p>
        </p:txBody>
      </p:sp>
      <p:sp>
        <p:nvSpPr>
          <p:cNvPr id="10" name="矩形 9">
            <a:extLst>
              <a:ext uri="{FF2B5EF4-FFF2-40B4-BE49-F238E27FC236}">
                <a16:creationId xmlns:a16="http://schemas.microsoft.com/office/drawing/2014/main" id="{5945C3FA-4857-D14E-89CF-E02B1B5BCD87}"/>
              </a:ext>
            </a:extLst>
          </p:cNvPr>
          <p:cNvSpPr/>
          <p:nvPr/>
        </p:nvSpPr>
        <p:spPr>
          <a:xfrm>
            <a:off x="681990" y="2029626"/>
            <a:ext cx="471297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對學習人工智慧概念之影響</a:t>
            </a:r>
          </a:p>
        </p:txBody>
      </p:sp>
      <p:sp>
        <p:nvSpPr>
          <p:cNvPr id="11" name="文字方塊 10">
            <a:extLst>
              <a:ext uri="{FF2B5EF4-FFF2-40B4-BE49-F238E27FC236}">
                <a16:creationId xmlns:a16="http://schemas.microsoft.com/office/drawing/2014/main" id="{16DB9ACF-A25E-AC48-BC66-06C98D8070EB}"/>
              </a:ext>
            </a:extLst>
          </p:cNvPr>
          <p:cNvSpPr txBox="1"/>
          <p:nvPr/>
        </p:nvSpPr>
        <p:spPr>
          <a:xfrm>
            <a:off x="1558290" y="2848095"/>
            <a:ext cx="9075420" cy="3046988"/>
          </a:xfrm>
          <a:prstGeom prst="rect">
            <a:avLst/>
          </a:prstGeom>
          <a:noFill/>
        </p:spPr>
        <p:txBody>
          <a:bodyPr wrap="square">
            <a:spAutoFit/>
          </a:bodyPr>
          <a:lstStyle/>
          <a:p>
            <a:pPr marL="457200" indent="-457200">
              <a:buAutoNum type="arabicPeriod"/>
            </a:pP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給予學生</a:t>
            </a:r>
            <a:r>
              <a:rPr lang="zh-TW" altLang="zh-TW" sz="2400" dirty="0">
                <a:effectLst/>
                <a:latin typeface="Heiti SC Medium" pitchFamily="2" charset="-128"/>
                <a:ea typeface="Heiti SC Medium" pitchFamily="2" charset="-128"/>
                <a:cs typeface="Times New Roman" panose="02020603050405020304" pitchFamily="18" charset="0"/>
              </a:rPr>
              <a:t>操作、互動的機會，</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調整參數與觀察模擬畫面的過程</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確實能夠增進學習成效</a:t>
            </a:r>
            <a:br>
              <a:rPr lang="en-US" altLang="zh-TW" sz="2400" dirty="0">
                <a:effectLst/>
                <a:latin typeface="Heiti SC Medium" pitchFamily="2" charset="-128"/>
                <a:ea typeface="Heiti SC Medium" pitchFamily="2" charset="-128"/>
                <a:cs typeface="Times New Roman" panose="02020603050405020304" pitchFamily="18" charset="0"/>
              </a:rPr>
            </a:br>
            <a:endParaRPr lang="en-US" altLang="zh-TW" sz="2400" dirty="0">
              <a:solidFill>
                <a:srgbClr val="000000"/>
              </a:solidFill>
              <a:latin typeface="Heiti SC Medium" pitchFamily="2" charset="-128"/>
              <a:ea typeface="Heiti SC Medium" pitchFamily="2" charset="-128"/>
              <a:cs typeface="Times New Roman" panose="02020603050405020304" pitchFamily="18" charset="0"/>
            </a:endParaRPr>
          </a:p>
          <a:p>
            <a:pPr marL="457200" indent="-457200">
              <a:buAutoNum type="arabicPeriod"/>
            </a:pP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在設計模擬平台的操作互動功能時，</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融入真實生活情境</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能夠協助學生理解課程內容</a:t>
            </a:r>
            <a:br>
              <a:rPr lang="en-US" altLang="zh-TW" sz="2400" dirty="0">
                <a:solidFill>
                  <a:srgbClr val="000000"/>
                </a:solidFill>
                <a:effectLst/>
                <a:latin typeface="Heiti SC Medium" pitchFamily="2" charset="-128"/>
                <a:ea typeface="Heiti SC Medium" pitchFamily="2" charset="-128"/>
                <a:cs typeface="Times New Roman" panose="02020603050405020304" pitchFamily="18" charset="0"/>
              </a:rPr>
            </a:br>
            <a:endParaRPr lang="en-US" altLang="zh-TW" sz="2400" dirty="0">
              <a:solidFill>
                <a:srgbClr val="000000"/>
              </a:solidFill>
              <a:effectLst/>
              <a:latin typeface="Heiti SC Medium" pitchFamily="2" charset="-128"/>
              <a:ea typeface="Heiti SC Medium" pitchFamily="2" charset="-128"/>
              <a:cs typeface="Times New Roman" panose="02020603050405020304" pitchFamily="18" charset="0"/>
            </a:endParaRPr>
          </a:p>
          <a:p>
            <a:pPr marL="457200" indent="-457200">
              <a:buAutoNum type="arabicPeriod"/>
            </a:pP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模擬平台</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能夠協助學生計算</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降低學習過程的認知負荷</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讓學生更專注於學習整體概念</a:t>
            </a:r>
            <a:endParaRPr lang="zh-TW" altLang="en-US" sz="2400" dirty="0">
              <a:highlight>
                <a:srgbClr val="FFFF00"/>
              </a:highlight>
              <a:latin typeface="Heiti SC Medium" pitchFamily="2" charset="-128"/>
              <a:ea typeface="Heiti SC Medium" pitchFamily="2" charset="-128"/>
            </a:endParaRPr>
          </a:p>
        </p:txBody>
      </p:sp>
    </p:spTree>
    <p:extLst>
      <p:ext uri="{BB962C8B-B14F-4D97-AF65-F5344CB8AC3E}">
        <p14:creationId xmlns:p14="http://schemas.microsoft.com/office/powerpoint/2010/main" val="1979139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81</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結論</a:t>
            </a:r>
          </a:p>
        </p:txBody>
      </p:sp>
      <p:sp>
        <p:nvSpPr>
          <p:cNvPr id="9" name="矩形 8">
            <a:extLst>
              <a:ext uri="{FF2B5EF4-FFF2-40B4-BE49-F238E27FC236}">
                <a16:creationId xmlns:a16="http://schemas.microsoft.com/office/drawing/2014/main" id="{1E086FB1-5CA4-4B48-AC2C-795AD33C33B5}"/>
              </a:ext>
            </a:extLst>
          </p:cNvPr>
          <p:cNvSpPr/>
          <p:nvPr/>
        </p:nvSpPr>
        <p:spPr>
          <a:xfrm>
            <a:off x="681990" y="2029626"/>
            <a:ext cx="471297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對學習人工智慧演算法實作之影響</a:t>
            </a:r>
          </a:p>
        </p:txBody>
      </p:sp>
      <p:sp>
        <p:nvSpPr>
          <p:cNvPr id="10" name="文字方塊 9">
            <a:extLst>
              <a:ext uri="{FF2B5EF4-FFF2-40B4-BE49-F238E27FC236}">
                <a16:creationId xmlns:a16="http://schemas.microsoft.com/office/drawing/2014/main" id="{D5CE7112-9B60-AA47-85B6-8480AB828FF5}"/>
              </a:ext>
            </a:extLst>
          </p:cNvPr>
          <p:cNvSpPr txBox="1"/>
          <p:nvPr/>
        </p:nvSpPr>
        <p:spPr>
          <a:xfrm>
            <a:off x="1283017" y="3058328"/>
            <a:ext cx="9625965" cy="1569660"/>
          </a:xfrm>
          <a:prstGeom prst="rect">
            <a:avLst/>
          </a:prstGeom>
          <a:noFill/>
        </p:spPr>
        <p:txBody>
          <a:bodyPr wrap="square">
            <a:spAutoFit/>
          </a:bodyPr>
          <a:lstStyle/>
          <a:p>
            <a:pPr marL="457200" indent="-457200">
              <a:buAutoNum type="arabicPeriod"/>
            </a:pPr>
            <a:r>
              <a:rPr lang="zh-TW" altLang="zh-TW" sz="2400" dirty="0">
                <a:effectLst/>
                <a:latin typeface="Heiti SC Medium" pitchFamily="2" charset="-128"/>
                <a:ea typeface="Heiti SC Medium" pitchFamily="2" charset="-128"/>
                <a:cs typeface="Times New Roman" panose="02020603050405020304" pitchFamily="18" charset="0"/>
              </a:rPr>
              <a:t>視覺化模擬平台較</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缺乏呈現程式實作相關知識</a:t>
            </a:r>
            <a:r>
              <a:rPr lang="zh-TW" altLang="zh-TW" sz="2400" dirty="0">
                <a:effectLst/>
                <a:latin typeface="Heiti SC Medium" pitchFamily="2" charset="-128"/>
                <a:ea typeface="Heiti SC Medium" pitchFamily="2" charset="-128"/>
                <a:cs typeface="Times New Roman" panose="02020603050405020304" pitchFamily="18" charset="0"/>
              </a:rPr>
              <a:t>，</a:t>
            </a:r>
            <a:r>
              <a:rPr lang="zh-TW" altLang="zh-TW" sz="2400" dirty="0">
                <a:effectLst/>
                <a:highlight>
                  <a:srgbClr val="FFFF00"/>
                </a:highlight>
                <a:latin typeface="Heiti SC Medium" pitchFamily="2" charset="-128"/>
                <a:ea typeface="Heiti SC Medium" pitchFamily="2" charset="-128"/>
                <a:cs typeface="Times New Roman" panose="02020603050405020304" pitchFamily="18" charset="0"/>
              </a:rPr>
              <a:t>以致兩組學生在演算法實作上沒有顯著差異</a:t>
            </a:r>
            <a:br>
              <a:rPr lang="en-US" altLang="zh-TW" sz="2400" dirty="0">
                <a:effectLst/>
                <a:latin typeface="Heiti SC Medium" pitchFamily="2" charset="-128"/>
                <a:ea typeface="Heiti SC Medium" pitchFamily="2" charset="-128"/>
                <a:cs typeface="Times New Roman" panose="02020603050405020304" pitchFamily="18" charset="0"/>
              </a:rPr>
            </a:br>
            <a:endParaRPr lang="en-US" altLang="zh-TW" sz="2400" dirty="0">
              <a:solidFill>
                <a:srgbClr val="000000"/>
              </a:solidFill>
              <a:latin typeface="Heiti SC Medium" pitchFamily="2" charset="-128"/>
              <a:ea typeface="Heiti SC Medium" pitchFamily="2" charset="-128"/>
              <a:cs typeface="Times New Roman" panose="02020603050405020304" pitchFamily="18" charset="0"/>
            </a:endParaRPr>
          </a:p>
          <a:p>
            <a:pPr marL="457200" indent="-457200">
              <a:buAutoNum type="arabicPeriod"/>
            </a:pP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學生不熟悉程式設計</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，以致在</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實作類神經網路時</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r>
              <a:rPr lang="zh-TW" altLang="zh-TW" sz="24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rPr>
              <a:t>產生教學困難</a:t>
            </a:r>
            <a:r>
              <a:rPr lang="zh-TW" altLang="zh-TW" sz="2400" dirty="0">
                <a:solidFill>
                  <a:srgbClr val="000000"/>
                </a:solidFill>
                <a:effectLst/>
                <a:latin typeface="Heiti SC Medium" pitchFamily="2" charset="-128"/>
                <a:ea typeface="Heiti SC Medium" pitchFamily="2" charset="-128"/>
                <a:cs typeface="Times New Roman" panose="02020603050405020304" pitchFamily="18" charset="0"/>
              </a:rPr>
              <a:t>。</a:t>
            </a:r>
            <a:endParaRPr lang="zh-TW" altLang="en-US" sz="2400" dirty="0">
              <a:latin typeface="Heiti SC Medium" pitchFamily="2" charset="-128"/>
              <a:ea typeface="Heiti SC Medium" pitchFamily="2" charset="-128"/>
            </a:endParaRPr>
          </a:p>
        </p:txBody>
      </p:sp>
    </p:spTree>
    <p:extLst>
      <p:ext uri="{BB962C8B-B14F-4D97-AF65-F5344CB8AC3E}">
        <p14:creationId xmlns:p14="http://schemas.microsoft.com/office/powerpoint/2010/main" val="1276692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82</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結論</a:t>
            </a:r>
          </a:p>
        </p:txBody>
      </p:sp>
      <p:sp>
        <p:nvSpPr>
          <p:cNvPr id="9" name="矩形 8">
            <a:extLst>
              <a:ext uri="{FF2B5EF4-FFF2-40B4-BE49-F238E27FC236}">
                <a16:creationId xmlns:a16="http://schemas.microsoft.com/office/drawing/2014/main" id="{A3344B51-53F9-F64C-9123-314430228E00}"/>
              </a:ext>
            </a:extLst>
          </p:cNvPr>
          <p:cNvSpPr/>
          <p:nvPr/>
        </p:nvSpPr>
        <p:spPr>
          <a:xfrm>
            <a:off x="681990" y="2029626"/>
            <a:ext cx="471297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對學習人工智慧學習態度之影響</a:t>
            </a:r>
          </a:p>
        </p:txBody>
      </p:sp>
      <p:sp>
        <p:nvSpPr>
          <p:cNvPr id="10" name="文字方塊 9">
            <a:extLst>
              <a:ext uri="{FF2B5EF4-FFF2-40B4-BE49-F238E27FC236}">
                <a16:creationId xmlns:a16="http://schemas.microsoft.com/office/drawing/2014/main" id="{CED76E1F-1000-9949-AE71-8E5F868BAF84}"/>
              </a:ext>
            </a:extLst>
          </p:cNvPr>
          <p:cNvSpPr txBox="1"/>
          <p:nvPr/>
        </p:nvSpPr>
        <p:spPr>
          <a:xfrm>
            <a:off x="813435" y="3195488"/>
            <a:ext cx="10565130" cy="1569660"/>
          </a:xfrm>
          <a:prstGeom prst="rect">
            <a:avLst/>
          </a:prstGeom>
          <a:noFill/>
        </p:spPr>
        <p:txBody>
          <a:bodyPr wrap="square">
            <a:spAutoFit/>
          </a:bodyPr>
          <a:lstStyle/>
          <a:p>
            <a:pPr marL="457200" indent="-457200">
              <a:buAutoNum type="arabicPeriod"/>
            </a:pPr>
            <a:r>
              <a:rPr lang="zh-TW" altLang="zh-TW" sz="2400" dirty="0">
                <a:effectLst/>
                <a:latin typeface="Heiti SC Medium" pitchFamily="2" charset="-128"/>
                <a:ea typeface="Heiti SC Medium" pitchFamily="2" charset="-128"/>
                <a:cs typeface="Times New Roman" panose="02020603050405020304" pitchFamily="18" charset="0"/>
              </a:rPr>
              <a:t>視覺化模擬輔助教學</a:t>
            </a:r>
            <a:r>
              <a:rPr lang="zh-TW" altLang="zh-TW" sz="2400" kern="0" dirty="0">
                <a:effectLst/>
                <a:latin typeface="Heiti SC Medium" pitchFamily="2" charset="-128"/>
                <a:ea typeface="Heiti SC Medium" pitchFamily="2" charset="-128"/>
                <a:cs typeface="Times New Roman" panose="02020603050405020304" pitchFamily="18" charset="0"/>
              </a:rPr>
              <a:t>能</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讓學生對自己的學習成果更有自信</a:t>
            </a:r>
            <a:r>
              <a:rPr lang="zh-TW" altLang="zh-TW" sz="2400" dirty="0">
                <a:effectLst/>
                <a:highlight>
                  <a:srgbClr val="FFFF00"/>
                </a:highlight>
                <a:latin typeface="Heiti SC Medium" pitchFamily="2" charset="-128"/>
                <a:ea typeface="Heiti SC Medium" pitchFamily="2" charset="-128"/>
              </a:rPr>
              <a:t> </a:t>
            </a:r>
            <a:endParaRPr lang="en-US" altLang="zh-TW" sz="2400" dirty="0">
              <a:effectLst/>
              <a:highlight>
                <a:srgbClr val="FFFF00"/>
              </a:highlight>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FontTx/>
              <a:buAutoNum type="arabicPeriod"/>
            </a:pPr>
            <a:r>
              <a:rPr lang="zh-TW" altLang="en-US" sz="2400" dirty="0">
                <a:latin typeface="Heiti SC Medium" pitchFamily="2" charset="-128"/>
                <a:ea typeface="Heiti SC Medium" pitchFamily="2" charset="-128"/>
              </a:rPr>
              <a:t>教材設計對於</a:t>
            </a:r>
            <a:r>
              <a:rPr lang="zh-TW" altLang="en-US" sz="2400" dirty="0">
                <a:highlight>
                  <a:srgbClr val="FFFF00"/>
                </a:highlight>
                <a:latin typeface="Heiti SC Medium" pitchFamily="2" charset="-128"/>
                <a:ea typeface="Heiti SC Medium" pitchFamily="2" charset="-128"/>
              </a:rPr>
              <a:t>「重要性」、「實用性」的面向考量較少</a:t>
            </a:r>
            <a:r>
              <a:rPr lang="zh-TW" altLang="en-US" sz="2400" dirty="0">
                <a:latin typeface="Heiti SC Medium" pitchFamily="2" charset="-128"/>
                <a:ea typeface="Heiti SC Medium" pitchFamily="2" charset="-128"/>
              </a:rPr>
              <a:t>而造成學生在「</a:t>
            </a:r>
            <a:r>
              <a:rPr lang="zh-TW" altLang="en-US" sz="2400" dirty="0">
                <a:highlight>
                  <a:srgbClr val="FFFF00"/>
                </a:highlight>
                <a:latin typeface="Heiti SC Medium" pitchFamily="2" charset="-128"/>
                <a:ea typeface="Heiti SC Medium" pitchFamily="2" charset="-128"/>
              </a:rPr>
              <a:t>學習動機」、「自我效能」、「學習感受」之學習態度面向</a:t>
            </a:r>
            <a:r>
              <a:rPr lang="zh-TW" altLang="en-US" sz="2400" dirty="0">
                <a:latin typeface="Heiti SC Medium" pitchFamily="2" charset="-128"/>
                <a:ea typeface="Heiti SC Medium" pitchFamily="2" charset="-128"/>
              </a:rPr>
              <a:t>沒有顯著差異</a:t>
            </a:r>
          </a:p>
        </p:txBody>
      </p:sp>
    </p:spTree>
    <p:extLst>
      <p:ext uri="{BB962C8B-B14F-4D97-AF65-F5344CB8AC3E}">
        <p14:creationId xmlns:p14="http://schemas.microsoft.com/office/powerpoint/2010/main" val="13679282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83</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結論</a:t>
            </a:r>
          </a:p>
        </p:txBody>
      </p:sp>
      <p:sp>
        <p:nvSpPr>
          <p:cNvPr id="9" name="矩形 8">
            <a:extLst>
              <a:ext uri="{FF2B5EF4-FFF2-40B4-BE49-F238E27FC236}">
                <a16:creationId xmlns:a16="http://schemas.microsoft.com/office/drawing/2014/main" id="{164F68AA-C9E2-FD43-ACEA-8DD4D68E8795}"/>
              </a:ext>
            </a:extLst>
          </p:cNvPr>
          <p:cNvSpPr/>
          <p:nvPr/>
        </p:nvSpPr>
        <p:spPr>
          <a:xfrm>
            <a:off x="681990" y="2029626"/>
            <a:ext cx="4712970" cy="66294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對本研究視覺化模擬輔助教學之感受</a:t>
            </a:r>
          </a:p>
        </p:txBody>
      </p:sp>
      <p:sp>
        <p:nvSpPr>
          <p:cNvPr id="10" name="文字方塊 9">
            <a:extLst>
              <a:ext uri="{FF2B5EF4-FFF2-40B4-BE49-F238E27FC236}">
                <a16:creationId xmlns:a16="http://schemas.microsoft.com/office/drawing/2014/main" id="{348843C3-E9C2-8547-AF25-A0C2B4000AC7}"/>
              </a:ext>
            </a:extLst>
          </p:cNvPr>
          <p:cNvSpPr txBox="1"/>
          <p:nvPr/>
        </p:nvSpPr>
        <p:spPr>
          <a:xfrm>
            <a:off x="1324927" y="2950369"/>
            <a:ext cx="9542145" cy="2862322"/>
          </a:xfrm>
          <a:prstGeom prst="rect">
            <a:avLst/>
          </a:prstGeom>
          <a:noFill/>
        </p:spPr>
        <p:txBody>
          <a:bodyPr wrap="square">
            <a:spAutoFit/>
          </a:bodyPr>
          <a:lstStyle/>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比較簡單的課程概念從「概念理解」、「概念應用」的過程較容易感受到幫助 </a:t>
            </a:r>
            <a:br>
              <a:rPr lang="en-US" altLang="zh-TW" sz="2000" dirty="0">
                <a:effectLst/>
                <a:latin typeface="Heiti SC Medium" pitchFamily="2" charset="-128"/>
                <a:ea typeface="Heiti SC Medium" pitchFamily="2" charset="-128"/>
                <a:cs typeface="Times New Roman" panose="02020603050405020304" pitchFamily="18" charset="0"/>
              </a:rPr>
            </a:br>
            <a:endParaRPr lang="en-US" altLang="zh-TW" sz="2000" dirty="0">
              <a:solidFill>
                <a:srgbClr val="000000"/>
              </a:solidFill>
              <a:latin typeface="Heiti SC Medium" pitchFamily="2" charset="-128"/>
              <a:ea typeface="Heiti SC Medium" pitchFamily="2" charset="-128"/>
              <a:cs typeface="Times New Roman" panose="02020603050405020304" pitchFamily="18" charset="0"/>
            </a:endParaRPr>
          </a:p>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學生普遍</a:t>
            </a:r>
            <a:r>
              <a:rPr lang="zh-TW" altLang="en-US"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rPr>
              <a:t>認可「概念反思」有助於學習課程概念 </a:t>
            </a:r>
            <a:endParaRPr lang="en-US" altLang="zh-TW"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endParaRPr>
          </a:p>
          <a:p>
            <a:pPr marL="457200" indent="-457200">
              <a:buFontTx/>
              <a:buAutoNum type="arabicPeriod"/>
            </a:pPr>
            <a:endParaRPr lang="en-US" altLang="zh-TW" sz="20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endParaRPr>
          </a:p>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學生認為</a:t>
            </a:r>
            <a:r>
              <a:rPr lang="zh-TW" altLang="en-US"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rPr>
              <a:t>視覺化模擬平台搭配學習單的引導</a:t>
            </a:r>
            <a:r>
              <a:rPr lang="zh-TW" altLang="en-US" sz="2000" dirty="0">
                <a:solidFill>
                  <a:srgbClr val="000000"/>
                </a:solidFill>
                <a:latin typeface="Heiti SC Medium" pitchFamily="2" charset="-128"/>
                <a:ea typeface="Heiti SC Medium" pitchFamily="2" charset="-128"/>
                <a:cs typeface="Times New Roman" panose="02020603050405020304" pitchFamily="18" charset="0"/>
              </a:rPr>
              <a:t>，</a:t>
            </a:r>
            <a:r>
              <a:rPr lang="zh-TW" altLang="en-US"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rPr>
              <a:t>對學習是有幫助的 </a:t>
            </a:r>
            <a:br>
              <a:rPr lang="en-US" altLang="zh-TW" sz="2000" dirty="0">
                <a:solidFill>
                  <a:srgbClr val="000000"/>
                </a:solidFill>
                <a:effectLst/>
                <a:latin typeface="Heiti SC Medium" pitchFamily="2" charset="-128"/>
                <a:ea typeface="Heiti SC Medium" pitchFamily="2" charset="-128"/>
                <a:cs typeface="Times New Roman" panose="02020603050405020304" pitchFamily="18" charset="0"/>
              </a:rPr>
            </a:br>
            <a:endParaRPr lang="en-US" altLang="zh-TW" sz="2000" dirty="0">
              <a:solidFill>
                <a:srgbClr val="000000"/>
              </a:solidFill>
              <a:effectLst/>
              <a:latin typeface="Heiti SC Medium" pitchFamily="2" charset="-128"/>
              <a:ea typeface="Heiti SC Medium" pitchFamily="2" charset="-128"/>
              <a:cs typeface="Times New Roman" panose="02020603050405020304" pitchFamily="18" charset="0"/>
            </a:endParaRPr>
          </a:p>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視覺化模擬輔助教學</a:t>
            </a:r>
            <a:r>
              <a:rPr lang="zh-TW" altLang="en-US"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rPr>
              <a:t>有影響學生對「概念應用」的感受</a:t>
            </a:r>
            <a:endParaRPr lang="en-US" altLang="zh-TW" sz="2000" dirty="0">
              <a:solidFill>
                <a:srgbClr val="000000"/>
              </a:solidFill>
              <a:highlight>
                <a:srgbClr val="FFFF00"/>
              </a:highlight>
              <a:latin typeface="Heiti SC Medium" pitchFamily="2" charset="-128"/>
              <a:ea typeface="Heiti SC Medium" pitchFamily="2" charset="-128"/>
              <a:cs typeface="Times New Roman" panose="02020603050405020304" pitchFamily="18" charset="0"/>
            </a:endParaRPr>
          </a:p>
          <a:p>
            <a:pPr marL="457200" indent="-457200">
              <a:buFontTx/>
              <a:buAutoNum type="arabicPeriod"/>
            </a:pPr>
            <a:endParaRPr lang="en-US" altLang="zh-TW" sz="20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endParaRPr>
          </a:p>
          <a:p>
            <a:pPr marL="457200" indent="-457200">
              <a:buFontTx/>
              <a:buAutoNum type="arabicPeriod"/>
            </a:pPr>
            <a:r>
              <a:rPr lang="zh-TW" altLang="en-US" sz="2000" dirty="0">
                <a:solidFill>
                  <a:srgbClr val="000000"/>
                </a:solidFill>
                <a:latin typeface="Heiti SC Medium" pitchFamily="2" charset="-128"/>
                <a:ea typeface="Heiti SC Medium" pitchFamily="2" charset="-128"/>
                <a:cs typeface="Times New Roman" panose="02020603050405020304" pitchFamily="18" charset="0"/>
              </a:rPr>
              <a:t>本次實驗所設計之教學活動，並沒有偏離本研究提出的視覺化模擬輔助教學策略</a:t>
            </a:r>
            <a:endParaRPr lang="en-US" altLang="zh-TW" sz="2000" dirty="0">
              <a:solidFill>
                <a:srgbClr val="000000"/>
              </a:solidFill>
              <a:effectLst/>
              <a:highlight>
                <a:srgbClr val="FFFF00"/>
              </a:highlight>
              <a:latin typeface="Heiti SC Medium" pitchFamily="2" charset="-128"/>
              <a:ea typeface="Heiti SC Medium" pitchFamily="2" charset="-128"/>
              <a:cs typeface="Times New Roman" panose="02020603050405020304" pitchFamily="18" charset="0"/>
            </a:endParaRPr>
          </a:p>
        </p:txBody>
      </p:sp>
    </p:spTree>
    <p:extLst>
      <p:ext uri="{BB962C8B-B14F-4D97-AF65-F5344CB8AC3E}">
        <p14:creationId xmlns:p14="http://schemas.microsoft.com/office/powerpoint/2010/main" val="31799086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84</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gd name="adj" fmla="val 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結論與建議</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5542002" y="1045309"/>
            <a:ext cx="1107996"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建議</a:t>
            </a:r>
          </a:p>
        </p:txBody>
      </p:sp>
      <p:sp>
        <p:nvSpPr>
          <p:cNvPr id="9" name="文字方塊 8">
            <a:extLst>
              <a:ext uri="{FF2B5EF4-FFF2-40B4-BE49-F238E27FC236}">
                <a16:creationId xmlns:a16="http://schemas.microsoft.com/office/drawing/2014/main" id="{2C3ED2AA-5F51-544A-9140-C0F37D5EE684}"/>
              </a:ext>
            </a:extLst>
          </p:cNvPr>
          <p:cNvSpPr txBox="1"/>
          <p:nvPr/>
        </p:nvSpPr>
        <p:spPr>
          <a:xfrm>
            <a:off x="1648777" y="2475131"/>
            <a:ext cx="8894445" cy="1200329"/>
          </a:xfrm>
          <a:prstGeom prst="rect">
            <a:avLst/>
          </a:prstGeom>
          <a:noFill/>
        </p:spPr>
        <p:txBody>
          <a:bodyPr wrap="square">
            <a:spAutoFit/>
          </a:bodyPr>
          <a:lstStyle/>
          <a:p>
            <a:pPr marL="457200" indent="-457200">
              <a:buAutoNum type="arabicPeriod"/>
            </a:pPr>
            <a:r>
              <a:rPr lang="zh-TW" altLang="en-US" sz="2400" dirty="0">
                <a:latin typeface="Heiti SC Medium" pitchFamily="2" charset="-128"/>
                <a:ea typeface="Heiti SC Medium" pitchFamily="2" charset="-128"/>
              </a:rPr>
              <a:t>設計視覺化模擬工具時，應</a:t>
            </a:r>
            <a:r>
              <a:rPr lang="zh-TW" altLang="en-US" sz="2400" dirty="0">
                <a:highlight>
                  <a:srgbClr val="FFFF00"/>
                </a:highlight>
                <a:latin typeface="Heiti SC Medium" pitchFamily="2" charset="-128"/>
                <a:ea typeface="Heiti SC Medium" pitchFamily="2" charset="-128"/>
              </a:rPr>
              <a:t>考量融入真實生活情境</a:t>
            </a:r>
            <a:r>
              <a:rPr lang="zh-TW" altLang="en-US" sz="2400" dirty="0">
                <a:latin typeface="Heiti SC Medium" pitchFamily="2" charset="-128"/>
                <a:ea typeface="Heiti SC Medium" pitchFamily="2" charset="-128"/>
              </a:rPr>
              <a:t>。</a:t>
            </a:r>
            <a:endParaRPr lang="en-US" altLang="zh-TW" sz="2400" dirty="0">
              <a:latin typeface="Heiti SC Medium" pitchFamily="2" charset="-128"/>
              <a:ea typeface="Heiti SC Medium" pitchFamily="2" charset="-128"/>
            </a:endParaRPr>
          </a:p>
          <a:p>
            <a:pPr marL="457200" indent="-457200">
              <a:buAutoNum type="arabicPeriod"/>
            </a:pPr>
            <a:endParaRPr lang="en-US" altLang="zh-TW" sz="2400" dirty="0">
              <a:latin typeface="Heiti SC Medium" pitchFamily="2" charset="-128"/>
              <a:ea typeface="Heiti SC Medium" pitchFamily="2" charset="-128"/>
            </a:endParaRPr>
          </a:p>
          <a:p>
            <a:pPr marL="457200" indent="-457200">
              <a:buFontTx/>
              <a:buAutoNum type="arabicPeriod"/>
            </a:pPr>
            <a:r>
              <a:rPr lang="zh-TW" altLang="en-US" sz="2400" dirty="0">
                <a:latin typeface="Heiti SC Medium" pitchFamily="2" charset="-128"/>
                <a:ea typeface="Heiti SC Medium" pitchFamily="2" charset="-128"/>
              </a:rPr>
              <a:t>視覺化模擬平台上，</a:t>
            </a:r>
            <a:r>
              <a:rPr lang="zh-TW" altLang="en-US" sz="2400" dirty="0">
                <a:highlight>
                  <a:srgbClr val="FFFF00"/>
                </a:highlight>
                <a:latin typeface="Heiti SC Medium" pitchFamily="2" charset="-128"/>
                <a:ea typeface="Heiti SC Medium" pitchFamily="2" charset="-128"/>
              </a:rPr>
              <a:t>增設相關程式執行之模擬過程</a:t>
            </a:r>
            <a:r>
              <a:rPr lang="zh-TW" altLang="en-US" sz="2400" dirty="0">
                <a:latin typeface="Heiti SC Medium" pitchFamily="2" charset="-128"/>
                <a:ea typeface="Heiti SC Medium" pitchFamily="2" charset="-128"/>
              </a:rPr>
              <a:t>。  </a:t>
            </a:r>
          </a:p>
        </p:txBody>
      </p:sp>
      <p:pic>
        <p:nvPicPr>
          <p:cNvPr id="6" name="圖片 5">
            <a:extLst>
              <a:ext uri="{FF2B5EF4-FFF2-40B4-BE49-F238E27FC236}">
                <a16:creationId xmlns:a16="http://schemas.microsoft.com/office/drawing/2014/main" id="{AC00CBB8-1C7C-4946-9A4A-C9A45B8E2CBE}"/>
              </a:ext>
            </a:extLst>
          </p:cNvPr>
          <p:cNvPicPr>
            <a:picLocks noChangeAspect="1"/>
          </p:cNvPicPr>
          <p:nvPr/>
        </p:nvPicPr>
        <p:blipFill>
          <a:blip r:embed="rId2"/>
          <a:stretch>
            <a:fillRect/>
          </a:stretch>
        </p:blipFill>
        <p:spPr>
          <a:xfrm>
            <a:off x="6340793" y="3943175"/>
            <a:ext cx="4447222" cy="26982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4039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7C052A8-7186-4E49-97FE-C5BBAA228538}"/>
              </a:ext>
            </a:extLst>
          </p:cNvPr>
          <p:cNvSpPr>
            <a:spLocks noGrp="1"/>
          </p:cNvSpPr>
          <p:nvPr>
            <p:ph type="sldNum" sz="quarter" idx="12"/>
          </p:nvPr>
        </p:nvSpPr>
        <p:spPr/>
        <p:txBody>
          <a:bodyPr/>
          <a:lstStyle/>
          <a:p>
            <a:fld id="{699AC1C8-A825-2A49-89BC-7712B85039F8}" type="slidenum">
              <a:rPr kumimoji="1" lang="zh-TW" altLang="en-US" smtClean="0"/>
              <a:pPr/>
              <a:t>85</a:t>
            </a:fld>
            <a:endParaRPr kumimoji="1" lang="zh-TW" altLang="en-US" dirty="0"/>
          </a:p>
        </p:txBody>
      </p:sp>
      <p:sp>
        <p:nvSpPr>
          <p:cNvPr id="9" name="文字方塊 8">
            <a:extLst>
              <a:ext uri="{FF2B5EF4-FFF2-40B4-BE49-F238E27FC236}">
                <a16:creationId xmlns:a16="http://schemas.microsoft.com/office/drawing/2014/main" id="{4E560A1D-C27F-7A4E-BAB2-D8BA7080F095}"/>
              </a:ext>
            </a:extLst>
          </p:cNvPr>
          <p:cNvSpPr txBox="1"/>
          <p:nvPr/>
        </p:nvSpPr>
        <p:spPr>
          <a:xfrm>
            <a:off x="5016217" y="3044279"/>
            <a:ext cx="2159566" cy="769441"/>
          </a:xfrm>
          <a:prstGeom prst="rect">
            <a:avLst/>
          </a:prstGeom>
          <a:noFill/>
        </p:spPr>
        <p:txBody>
          <a:bodyPr wrap="none" rtlCol="0">
            <a:spAutoFit/>
          </a:bodyPr>
          <a:lstStyle/>
          <a:p>
            <a:r>
              <a:rPr kumimoji="1" lang="en-US" altLang="zh-TW" sz="4400" dirty="0">
                <a:latin typeface="Heiti SC Medium" pitchFamily="2" charset="-128"/>
                <a:ea typeface="Heiti SC Medium" pitchFamily="2" charset="-128"/>
              </a:rPr>
              <a:t>Thanks.</a:t>
            </a:r>
            <a:endParaRPr kumimoji="1" lang="zh-TW" altLang="en-US" sz="4400" dirty="0">
              <a:latin typeface="Heiti SC Medium" pitchFamily="2" charset="-128"/>
              <a:ea typeface="Heiti SC Medium" pitchFamily="2" charset="-128"/>
            </a:endParaRPr>
          </a:p>
        </p:txBody>
      </p:sp>
    </p:spTree>
    <p:extLst>
      <p:ext uri="{BB962C8B-B14F-4D97-AF65-F5344CB8AC3E}">
        <p14:creationId xmlns:p14="http://schemas.microsoft.com/office/powerpoint/2010/main" val="214108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E379BF2-7093-A84C-A16C-BBC81B04A875}"/>
              </a:ext>
            </a:extLst>
          </p:cNvPr>
          <p:cNvSpPr/>
          <p:nvPr/>
        </p:nvSpPr>
        <p:spPr>
          <a:xfrm>
            <a:off x="0" y="6195060"/>
            <a:ext cx="12192000" cy="66294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投影片編號版面配置區 1">
            <a:extLst>
              <a:ext uri="{FF2B5EF4-FFF2-40B4-BE49-F238E27FC236}">
                <a16:creationId xmlns:a16="http://schemas.microsoft.com/office/drawing/2014/main" id="{E69A02BE-ED5C-904E-997D-E404297E08CB}"/>
              </a:ext>
            </a:extLst>
          </p:cNvPr>
          <p:cNvSpPr>
            <a:spLocks noGrp="1"/>
          </p:cNvSpPr>
          <p:nvPr>
            <p:ph type="sldNum" sz="quarter" idx="12"/>
          </p:nvPr>
        </p:nvSpPr>
        <p:spPr/>
        <p:txBody>
          <a:bodyPr/>
          <a:lstStyle/>
          <a:p>
            <a:fld id="{699AC1C8-A825-2A49-89BC-7712B85039F8}" type="slidenum">
              <a:rPr kumimoji="1" lang="zh-TW" altLang="en-US" smtClean="0"/>
              <a:t>9</a:t>
            </a:fld>
            <a:endParaRPr kumimoji="1" lang="zh-TW" altLang="en-US"/>
          </a:p>
        </p:txBody>
      </p:sp>
      <p:sp>
        <p:nvSpPr>
          <p:cNvPr id="4" name="五邊形 3">
            <a:extLst>
              <a:ext uri="{FF2B5EF4-FFF2-40B4-BE49-F238E27FC236}">
                <a16:creationId xmlns:a16="http://schemas.microsoft.com/office/drawing/2014/main" id="{92988882-D8F2-4648-B49F-4F2A9F7FD2D6}"/>
              </a:ext>
            </a:extLst>
          </p:cNvPr>
          <p:cNvSpPr/>
          <p:nvPr/>
        </p:nvSpPr>
        <p:spPr>
          <a:xfrm>
            <a:off x="-30480" y="-2"/>
            <a:ext cx="1882140" cy="662940"/>
          </a:xfrm>
          <a:prstGeom prst="homePlat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000" dirty="0">
                <a:solidFill>
                  <a:schemeClr val="tx1"/>
                </a:solidFill>
                <a:latin typeface="Heiti SC Medium" pitchFamily="2" charset="-128"/>
                <a:ea typeface="Heiti SC Medium" pitchFamily="2" charset="-128"/>
              </a:rPr>
              <a:t>緒論</a:t>
            </a:r>
          </a:p>
        </p:txBody>
      </p:sp>
      <p:sp>
        <p:nvSpPr>
          <p:cNvPr id="7" name="矩形 6">
            <a:extLst>
              <a:ext uri="{FF2B5EF4-FFF2-40B4-BE49-F238E27FC236}">
                <a16:creationId xmlns:a16="http://schemas.microsoft.com/office/drawing/2014/main" id="{13C71A11-2953-1940-82C5-0D921D4C53AD}"/>
              </a:ext>
            </a:extLst>
          </p:cNvPr>
          <p:cNvSpPr/>
          <p:nvPr/>
        </p:nvSpPr>
        <p:spPr>
          <a:xfrm>
            <a:off x="1403985" y="1691640"/>
            <a:ext cx="9384030" cy="13716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028FA617-C1F8-1E44-A3B4-7B500E3EBE4E}"/>
              </a:ext>
            </a:extLst>
          </p:cNvPr>
          <p:cNvSpPr txBox="1"/>
          <p:nvPr/>
        </p:nvSpPr>
        <p:spPr>
          <a:xfrm>
            <a:off x="4387840" y="1045309"/>
            <a:ext cx="3416320" cy="646331"/>
          </a:xfrm>
          <a:prstGeom prst="rect">
            <a:avLst/>
          </a:prstGeom>
          <a:noFill/>
        </p:spPr>
        <p:txBody>
          <a:bodyPr wrap="none" rtlCol="0">
            <a:spAutoFit/>
          </a:bodyPr>
          <a:lstStyle/>
          <a:p>
            <a:r>
              <a:rPr kumimoji="1" lang="zh-TW" altLang="en-US" sz="3600" dirty="0">
                <a:latin typeface="Heiti SC Medium" pitchFamily="2" charset="-128"/>
                <a:ea typeface="Heiti SC Medium" pitchFamily="2" charset="-128"/>
              </a:rPr>
              <a:t>研究背景與動機</a:t>
            </a:r>
          </a:p>
        </p:txBody>
      </p:sp>
      <p:sp>
        <p:nvSpPr>
          <p:cNvPr id="9" name="文字方塊 8">
            <a:extLst>
              <a:ext uri="{FF2B5EF4-FFF2-40B4-BE49-F238E27FC236}">
                <a16:creationId xmlns:a16="http://schemas.microsoft.com/office/drawing/2014/main" id="{A05A0FC4-D2E8-7B45-98EF-62A1F65D19C4}"/>
              </a:ext>
            </a:extLst>
          </p:cNvPr>
          <p:cNvSpPr txBox="1"/>
          <p:nvPr/>
        </p:nvSpPr>
        <p:spPr>
          <a:xfrm>
            <a:off x="740486" y="1990090"/>
            <a:ext cx="10711027" cy="1754326"/>
          </a:xfrm>
          <a:prstGeom prst="rect">
            <a:avLst/>
          </a:prstGeom>
          <a:noFill/>
        </p:spPr>
        <p:txBody>
          <a:bodyPr wrap="square">
            <a:spAutoFit/>
          </a:bodyPr>
          <a:lstStyle/>
          <a:p>
            <a:r>
              <a:rPr lang="zh-TW" altLang="zh-TW" sz="2400" kern="0" dirty="0">
                <a:effectLst/>
                <a:latin typeface="Heiti SC Medium" pitchFamily="2" charset="-128"/>
                <a:ea typeface="Heiti SC Medium" pitchFamily="2" charset="-128"/>
                <a:cs typeface="Times New Roman" panose="02020603050405020304" pitchFamily="18" charset="0"/>
              </a:rPr>
              <a:t>目前</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人工智慧教育相關研究</a:t>
            </a:r>
            <a:r>
              <a:rPr lang="zh-TW" altLang="zh-TW" sz="2400" kern="0" dirty="0">
                <a:effectLst/>
                <a:latin typeface="Heiti SC Medium" pitchFamily="2" charset="-128"/>
                <a:ea typeface="Heiti SC Medium" pitchFamily="2" charset="-128"/>
                <a:cs typeface="Times New Roman" panose="02020603050405020304" pitchFamily="18" charset="0"/>
              </a:rPr>
              <a:t>，</a:t>
            </a:r>
            <a:endParaRPr lang="en-US" altLang="zh-TW" sz="2400" kern="0" dirty="0">
              <a:effectLst/>
              <a:latin typeface="Heiti SC Medium" pitchFamily="2" charset="-128"/>
              <a:ea typeface="Heiti SC Medium" pitchFamily="2" charset="-128"/>
              <a:cs typeface="Times New Roman" panose="02020603050405020304" pitchFamily="18" charset="0"/>
            </a:endParaRPr>
          </a:p>
          <a:p>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教學對象多數為大學或研究所學生</a:t>
            </a:r>
            <a:endParaRPr lang="en-US" altLang="zh-TW" sz="2400" kern="0" dirty="0">
              <a:effectLst/>
              <a:highlight>
                <a:srgbClr val="FFFF00"/>
              </a:highlight>
              <a:latin typeface="Heiti SC Medium" pitchFamily="2" charset="-128"/>
              <a:ea typeface="Heiti SC Medium" pitchFamily="2" charset="-128"/>
              <a:cs typeface="Times New Roman" panose="02020603050405020304" pitchFamily="18" charset="0"/>
            </a:endParaRPr>
          </a:p>
          <a:p>
            <a:r>
              <a:rPr lang="en-US" altLang="zh-TW" kern="0" dirty="0">
                <a:effectLst/>
                <a:latin typeface="Heiti SC Medium" pitchFamily="2" charset="-128"/>
                <a:ea typeface="Heiti SC Medium" pitchFamily="2" charset="-128"/>
              </a:rPr>
              <a:t>(</a:t>
            </a:r>
            <a:r>
              <a:rPr lang="en-US" altLang="zh-TW" kern="0" dirty="0" err="1">
                <a:effectLst/>
                <a:latin typeface="Heiti SC Medium" pitchFamily="2" charset="-128"/>
                <a:ea typeface="Heiti SC Medium" pitchFamily="2" charset="-128"/>
              </a:rPr>
              <a:t>Barella</a:t>
            </a:r>
            <a:r>
              <a:rPr lang="en-US" altLang="zh-TW" kern="0" dirty="0">
                <a:effectLst/>
                <a:latin typeface="Heiti SC Medium" pitchFamily="2" charset="-128"/>
                <a:ea typeface="Heiti SC Medium" pitchFamily="2" charset="-128"/>
              </a:rPr>
              <a:t>, Valero, &amp; </a:t>
            </a:r>
            <a:r>
              <a:rPr lang="en-US" altLang="zh-TW" kern="0" dirty="0" err="1">
                <a:effectLst/>
                <a:latin typeface="Heiti SC Medium" pitchFamily="2" charset="-128"/>
                <a:ea typeface="Heiti SC Medium" pitchFamily="2" charset="-128"/>
              </a:rPr>
              <a:t>Carrascosa</a:t>
            </a:r>
            <a:r>
              <a:rPr lang="en-US" altLang="zh-TW" kern="0" dirty="0">
                <a:effectLst/>
                <a:latin typeface="Heiti SC Medium" pitchFamily="2" charset="-128"/>
                <a:ea typeface="Heiti SC Medium" pitchFamily="2" charset="-128"/>
              </a:rPr>
              <a:t>, 2008;</a:t>
            </a:r>
            <a:r>
              <a:rPr lang="zh-TW" altLang="en-US"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Cuéllar</a:t>
            </a:r>
            <a:r>
              <a:rPr lang="en-US" altLang="zh-TW"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and </a:t>
            </a:r>
            <a:r>
              <a:rPr lang="en-US" altLang="zh-TW" kern="0" dirty="0" err="1">
                <a:effectLst/>
                <a:latin typeface="Heiti SC Medium" pitchFamily="2" charset="-128"/>
                <a:ea typeface="Heiti SC Medium" pitchFamily="2" charset="-128"/>
              </a:rPr>
              <a:t>Pegalajar</a:t>
            </a:r>
            <a:r>
              <a:rPr lang="en-US" altLang="zh-TW" kern="0" dirty="0">
                <a:effectLst/>
                <a:latin typeface="Heiti SC Medium" pitchFamily="2" charset="-128"/>
                <a:ea typeface="Heiti SC Medium" pitchFamily="2" charset="-128"/>
              </a:rPr>
              <a:t>, 2014; Fernandes, 2016; </a:t>
            </a:r>
            <a:r>
              <a:rPr lang="en-US" altLang="zh-TW" kern="0" dirty="0" err="1">
                <a:effectLst/>
                <a:latin typeface="Heiti SC Medium" pitchFamily="2" charset="-128"/>
                <a:ea typeface="Heiti SC Medium" pitchFamily="2" charset="-128"/>
              </a:rPr>
              <a:t>Grivokostopoulou</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Hatzilygeroudis</a:t>
            </a:r>
            <a:r>
              <a:rPr lang="en-US" altLang="zh-TW" kern="0" dirty="0">
                <a:effectLst/>
                <a:latin typeface="Heiti SC Medium" pitchFamily="2" charset="-128"/>
                <a:ea typeface="Heiti SC Medium" pitchFamily="2" charset="-128"/>
              </a:rPr>
              <a:t>, 2014; </a:t>
            </a:r>
            <a:r>
              <a:rPr lang="en-US" altLang="zh-TW" kern="0" dirty="0" err="1">
                <a:effectLst/>
                <a:latin typeface="Heiti SC Medium" pitchFamily="2" charset="-128"/>
                <a:ea typeface="Heiti SC Medium" pitchFamily="2" charset="-128"/>
              </a:rPr>
              <a:t>Kochlán</a:t>
            </a:r>
            <a:r>
              <a:rPr lang="en-US" altLang="zh-TW" kern="0" dirty="0">
                <a:effectLst/>
                <a:latin typeface="Heiti SC Medium" pitchFamily="2" charset="-128"/>
                <a:ea typeface="Heiti SC Medium" pitchFamily="2" charset="-128"/>
              </a:rPr>
              <a:t> and </a:t>
            </a:r>
            <a:r>
              <a:rPr lang="en-US" altLang="zh-TW" kern="0" dirty="0" err="1">
                <a:effectLst/>
                <a:latin typeface="Heiti SC Medium" pitchFamily="2" charset="-128"/>
                <a:ea typeface="Heiti SC Medium" pitchFamily="2" charset="-128"/>
              </a:rPr>
              <a:t>Hodon</a:t>
            </a:r>
            <a:r>
              <a:rPr lang="en-US" altLang="zh-TW" kern="0" dirty="0">
                <a:effectLst/>
                <a:latin typeface="Heiti SC Medium" pitchFamily="2" charset="-128"/>
                <a:ea typeface="Heiti SC Medium" pitchFamily="2" charset="-128"/>
              </a:rPr>
              <a:t>, 2014; Kumar, 2004; </a:t>
            </a:r>
            <a:r>
              <a:rPr lang="en-US" altLang="zh-TW" kern="0" dirty="0" err="1">
                <a:effectLst/>
                <a:latin typeface="Heiti SC Medium" pitchFamily="2" charset="-128"/>
                <a:ea typeface="Heiti SC Medium" pitchFamily="2" charset="-128"/>
              </a:rPr>
              <a:t>Marković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Kostić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Kovačević</a:t>
            </a:r>
            <a:r>
              <a:rPr lang="en-US" altLang="zh-TW" kern="0" dirty="0">
                <a:effectLst/>
                <a:latin typeface="Heiti SC Medium" pitchFamily="2" charset="-128"/>
                <a:ea typeface="Heiti SC Medium" pitchFamily="2" charset="-128"/>
              </a:rPr>
              <a:t>,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&amp; </a:t>
            </a:r>
            <a:r>
              <a:rPr lang="en-US" altLang="zh-TW" kern="0" dirty="0" err="1">
                <a:effectLst/>
                <a:latin typeface="Heiti SC Medium" pitchFamily="2" charset="-128"/>
                <a:ea typeface="Heiti SC Medium" pitchFamily="2" charset="-128"/>
              </a:rPr>
              <a:t>Nikolić</a:t>
            </a:r>
            <a:r>
              <a:rPr lang="en-US" altLang="zh-TW" kern="0" dirty="0">
                <a:effectLst/>
                <a:latin typeface="Heiti SC Medium" pitchFamily="2" charset="-128"/>
                <a:ea typeface="Heiti SC Medium" pitchFamily="2" charset="-128"/>
              </a:rPr>
              <a:t>, 2015;</a:t>
            </a:r>
            <a:r>
              <a:rPr lang="zh-TW" altLang="en-US" kern="0" dirty="0">
                <a:effectLst/>
                <a:latin typeface="Heiti SC Medium" pitchFamily="2" charset="-128"/>
                <a:ea typeface="Heiti SC Medium" pitchFamily="2" charset="-128"/>
              </a:rPr>
              <a:t> </a:t>
            </a:r>
            <a:r>
              <a:rPr lang="en-US" altLang="zh-TW" kern="0" dirty="0">
                <a:effectLst/>
                <a:latin typeface="Heiti SC Medium" pitchFamily="2" charset="-128"/>
                <a:ea typeface="Heiti SC Medium" pitchFamily="2" charset="-128"/>
              </a:rPr>
              <a:t>Yoon and Kim, 2015)</a:t>
            </a:r>
            <a:r>
              <a:rPr lang="zh-TW" altLang="zh-TW" dirty="0">
                <a:effectLst/>
                <a:latin typeface="Heiti SC Medium" pitchFamily="2" charset="-128"/>
                <a:ea typeface="Heiti SC Medium" pitchFamily="2" charset="-128"/>
              </a:rPr>
              <a:t> </a:t>
            </a:r>
            <a:r>
              <a:rPr lang="zh-TW" altLang="en-US" sz="2400" dirty="0">
                <a:effectLst/>
                <a:latin typeface="Heiti SC Medium" pitchFamily="2" charset="-128"/>
                <a:ea typeface="Heiti SC Medium" pitchFamily="2" charset="-128"/>
              </a:rPr>
              <a:t>。</a:t>
            </a:r>
            <a:endParaRPr lang="zh-TW" altLang="en-US" dirty="0">
              <a:latin typeface="Heiti SC Medium" pitchFamily="2" charset="-128"/>
              <a:ea typeface="Heiti SC Medium" pitchFamily="2" charset="-128"/>
            </a:endParaRPr>
          </a:p>
        </p:txBody>
      </p:sp>
      <p:sp>
        <p:nvSpPr>
          <p:cNvPr id="10" name="文字方塊 9">
            <a:extLst>
              <a:ext uri="{FF2B5EF4-FFF2-40B4-BE49-F238E27FC236}">
                <a16:creationId xmlns:a16="http://schemas.microsoft.com/office/drawing/2014/main" id="{4CD6BED6-9E5C-3F4E-9539-B363BFE896B7}"/>
              </a:ext>
            </a:extLst>
          </p:cNvPr>
          <p:cNvSpPr txBox="1"/>
          <p:nvPr/>
        </p:nvSpPr>
        <p:spPr>
          <a:xfrm>
            <a:off x="3000374" y="4142284"/>
            <a:ext cx="8806816" cy="1200329"/>
          </a:xfrm>
          <a:prstGeom prst="rect">
            <a:avLst/>
          </a:prstGeom>
          <a:noFill/>
        </p:spPr>
        <p:txBody>
          <a:bodyPr wrap="square">
            <a:spAutoFit/>
          </a:bodyPr>
          <a:lstStyle/>
          <a:p>
            <a:r>
              <a:rPr lang="zh-TW" altLang="zh-TW" sz="2400" kern="0" dirty="0">
                <a:effectLst/>
                <a:latin typeface="Heiti SC Medium" pitchFamily="2" charset="-128"/>
                <a:ea typeface="Heiti SC Medium" pitchFamily="2" charset="-128"/>
                <a:cs typeface="Times New Roman" panose="02020603050405020304" pitchFamily="18" charset="0"/>
              </a:rPr>
              <a:t>這對於</a:t>
            </a:r>
            <a:r>
              <a:rPr lang="zh-TW" altLang="zh-TW" sz="2400" kern="0" dirty="0">
                <a:effectLst/>
                <a:highlight>
                  <a:srgbClr val="FFFF00"/>
                </a:highlight>
                <a:latin typeface="Heiti SC Medium" pitchFamily="2" charset="-128"/>
                <a:ea typeface="Heiti SC Medium" pitchFamily="2" charset="-128"/>
                <a:cs typeface="Times New Roman" panose="02020603050405020304" pitchFamily="18" charset="0"/>
              </a:rPr>
              <a:t>國高中、國小階段開始有人工智慧領域的教育需求</a:t>
            </a:r>
            <a:r>
              <a:rPr lang="zh-TW" altLang="zh-TW" sz="2400" kern="0" dirty="0">
                <a:effectLst/>
                <a:latin typeface="Heiti SC Medium" pitchFamily="2" charset="-128"/>
                <a:ea typeface="Heiti SC Medium" pitchFamily="2" charset="-128"/>
                <a:cs typeface="Times New Roman" panose="02020603050405020304" pitchFamily="18" charset="0"/>
              </a:rPr>
              <a:t>來說</a:t>
            </a:r>
            <a:r>
              <a:rPr lang="zh-TW" altLang="en-US" sz="2400" kern="0" dirty="0">
                <a:latin typeface="Heiti SC Medium" pitchFamily="2" charset="-128"/>
                <a:ea typeface="Heiti SC Medium" pitchFamily="2" charset="-128"/>
                <a:cs typeface="Times New Roman" panose="02020603050405020304" pitchFamily="18" charset="0"/>
              </a:rPr>
              <a:t>，沒有相關教學經驗與教學研究，在</a:t>
            </a:r>
            <a:r>
              <a:rPr lang="zh-TW" altLang="en-US" sz="2400" kern="0" dirty="0">
                <a:highlight>
                  <a:srgbClr val="FFFF00"/>
                </a:highlight>
                <a:latin typeface="Heiti SC Medium" pitchFamily="2" charset="-128"/>
                <a:ea typeface="Heiti SC Medium" pitchFamily="2" charset="-128"/>
                <a:cs typeface="Times New Roman" panose="02020603050405020304" pitchFamily="18" charset="0"/>
              </a:rPr>
              <a:t>制定或發展相關教材上就會缺乏參考方針 </a:t>
            </a:r>
            <a:r>
              <a:rPr lang="zh-TW" altLang="en-US" sz="2400" kern="0" dirty="0">
                <a:latin typeface="Heiti SC Medium" pitchFamily="2" charset="-128"/>
                <a:ea typeface="Heiti SC Medium" pitchFamily="2" charset="-128"/>
                <a:cs typeface="Times New Roman" panose="02020603050405020304" pitchFamily="18" charset="0"/>
              </a:rPr>
              <a:t>。</a:t>
            </a:r>
            <a:endParaRPr lang="en-US" altLang="zh-TW" sz="2400" dirty="0">
              <a:effectLst/>
              <a:latin typeface="Heiti SC Medium" pitchFamily="2" charset="-128"/>
              <a:ea typeface="Heiti SC Medium" pitchFamily="2" charset="-128"/>
            </a:endParaRPr>
          </a:p>
        </p:txBody>
      </p:sp>
      <p:grpSp>
        <p:nvGrpSpPr>
          <p:cNvPr id="14" name="群組 13">
            <a:extLst>
              <a:ext uri="{FF2B5EF4-FFF2-40B4-BE49-F238E27FC236}">
                <a16:creationId xmlns:a16="http://schemas.microsoft.com/office/drawing/2014/main" id="{97593B3F-1073-584B-846B-23DD695398F2}"/>
              </a:ext>
            </a:extLst>
          </p:cNvPr>
          <p:cNvGrpSpPr/>
          <p:nvPr/>
        </p:nvGrpSpPr>
        <p:grpSpPr>
          <a:xfrm>
            <a:off x="1394460" y="3778706"/>
            <a:ext cx="1520190" cy="998032"/>
            <a:chOff x="1394460" y="3744416"/>
            <a:chExt cx="1520190" cy="998032"/>
          </a:xfrm>
        </p:grpSpPr>
        <p:cxnSp>
          <p:nvCxnSpPr>
            <p:cNvPr id="11" name="直線箭頭接點 10">
              <a:extLst>
                <a:ext uri="{FF2B5EF4-FFF2-40B4-BE49-F238E27FC236}">
                  <a16:creationId xmlns:a16="http://schemas.microsoft.com/office/drawing/2014/main" id="{0F8BA003-BD7A-5144-91A7-D26BED9E2998}"/>
                </a:ext>
              </a:extLst>
            </p:cNvPr>
            <p:cNvCxnSpPr/>
            <p:nvPr/>
          </p:nvCxnSpPr>
          <p:spPr>
            <a:xfrm>
              <a:off x="1394460" y="4718586"/>
              <a:ext cx="1520190" cy="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78F5695C-BFC8-764E-A08A-E1CDD3FE1F47}"/>
                </a:ext>
              </a:extLst>
            </p:cNvPr>
            <p:cNvCxnSpPr/>
            <p:nvPr/>
          </p:nvCxnSpPr>
          <p:spPr>
            <a:xfrm>
              <a:off x="1426845" y="3744416"/>
              <a:ext cx="0" cy="998032"/>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681867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12078</TotalTime>
  <Words>4470</Words>
  <Application>Microsoft Macintosh PowerPoint</Application>
  <PresentationFormat>寬螢幕</PresentationFormat>
  <Paragraphs>597</Paragraphs>
  <Slides>85</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85</vt:i4>
      </vt:variant>
    </vt:vector>
  </HeadingPairs>
  <TitlesOfParts>
    <vt:vector size="90" baseType="lpstr">
      <vt:lpstr>Heiti SC Medium</vt:lpstr>
      <vt:lpstr>Heiti SC Medium</vt:lpstr>
      <vt:lpstr>Arial</vt:lpstr>
      <vt:lpstr>Calibri</vt:lpstr>
      <vt:lpstr>Office 佈景主題</vt:lpstr>
      <vt:lpstr>視覺化模擬輔助人工智慧教學之研究-以類神經網路為例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Promoting modeling and covariational reasoning among secondary </dc:title>
  <dc:creator>vcn821177126@gmail.com</dc:creator>
  <cp:lastModifiedBy>vcn821177126@gmail.com</cp:lastModifiedBy>
  <cp:revision>147</cp:revision>
  <cp:lastPrinted>2022-08-05T01:54:41Z</cp:lastPrinted>
  <dcterms:created xsi:type="dcterms:W3CDTF">2019-11-29T17:49:25Z</dcterms:created>
  <dcterms:modified xsi:type="dcterms:W3CDTF">2022-08-05T02:45:34Z</dcterms:modified>
</cp:coreProperties>
</file>